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4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4.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4.xml" ContentType="application/vnd.openxmlformats-officedocument.presentationml.notesSlide+xml"/>
  <Override PartName="/ppt/slideLayouts/slideLayout4.xml" ContentType="application/vnd.openxmlformats-officedocument.presentationml.slideLayout+xml"/>
  <Override PartName="/ppt/notesSlides/notesSlide46.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slideLayouts/slideLayout5.xml" ContentType="application/vnd.openxmlformats-officedocument.presentationml.slideLayout+xml"/>
  <Override PartName="/ppt/notesSlides/notesSlide47.xml" ContentType="application/vnd.openxmlformats-officedocument.presentationml.notesSlide+xml"/>
  <Override PartName="/ppt/notesSlides/notesSlide36.xml" ContentType="application/vnd.openxmlformats-officedocument.presentationml.notesSlide+xml"/>
  <Override PartName="/ppt/slideLayouts/slideLayout7.xml" ContentType="application/vnd.openxmlformats-officedocument.presentationml.slideLayout+xml"/>
  <Override PartName="/ppt/notesSlides/notesSlide39.xml" ContentType="application/vnd.openxmlformats-officedocument.presentationml.notesSlide+xml"/>
  <Override PartName="/ppt/notesSlides/notesSlide45.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9.xml" ContentType="application/vnd.openxmlformats-officedocument.presentationml.slideLayout+xml"/>
  <Override PartName="/ppt/notesSlides/notesSlide40.xml" ContentType="application/vnd.openxmlformats-officedocument.presentationml.notesSlide+xml"/>
  <Override PartName="/ppt/slideLayouts/slideLayout8.xml" ContentType="application/vnd.openxmlformats-officedocument.presentationml.slideLayout+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15" r:id="rId3"/>
    <p:sldId id="341" r:id="rId4"/>
    <p:sldId id="257" r:id="rId5"/>
    <p:sldId id="350" r:id="rId6"/>
    <p:sldId id="317" r:id="rId7"/>
    <p:sldId id="351" r:id="rId8"/>
    <p:sldId id="318" r:id="rId9"/>
    <p:sldId id="352" r:id="rId10"/>
    <p:sldId id="319" r:id="rId11"/>
    <p:sldId id="353" r:id="rId12"/>
    <p:sldId id="320" r:id="rId13"/>
    <p:sldId id="354" r:id="rId14"/>
    <p:sldId id="349" r:id="rId15"/>
    <p:sldId id="322" r:id="rId16"/>
    <p:sldId id="355" r:id="rId17"/>
    <p:sldId id="338" r:id="rId18"/>
    <p:sldId id="356" r:id="rId19"/>
    <p:sldId id="331" r:id="rId20"/>
    <p:sldId id="357" r:id="rId21"/>
    <p:sldId id="325" r:id="rId22"/>
    <p:sldId id="358" r:id="rId23"/>
    <p:sldId id="326" r:id="rId24"/>
    <p:sldId id="359" r:id="rId25"/>
    <p:sldId id="339" r:id="rId26"/>
    <p:sldId id="360" r:id="rId27"/>
    <p:sldId id="340" r:id="rId28"/>
    <p:sldId id="361" r:id="rId29"/>
    <p:sldId id="327" r:id="rId30"/>
    <p:sldId id="362" r:id="rId31"/>
    <p:sldId id="329" r:id="rId32"/>
    <p:sldId id="363" r:id="rId33"/>
    <p:sldId id="287" r:id="rId34"/>
    <p:sldId id="364" r:id="rId35"/>
    <p:sldId id="342" r:id="rId36"/>
    <p:sldId id="290" r:id="rId37"/>
    <p:sldId id="365" r:id="rId38"/>
    <p:sldId id="293" r:id="rId39"/>
    <p:sldId id="333" r:id="rId40"/>
    <p:sldId id="302" r:id="rId41"/>
    <p:sldId id="334" r:id="rId42"/>
    <p:sldId id="335" r:id="rId43"/>
    <p:sldId id="336" r:id="rId44"/>
    <p:sldId id="300" r:id="rId45"/>
    <p:sldId id="337" r:id="rId46"/>
    <p:sldId id="291" r:id="rId47"/>
    <p:sldId id="316" r:id="rId48"/>
    <p:sldId id="307" r:id="rId49"/>
    <p:sldId id="308" r:id="rId50"/>
    <p:sldId id="343" r:id="rId51"/>
    <p:sldId id="346" r:id="rId52"/>
    <p:sldId id="344" r:id="rId53"/>
    <p:sldId id="345" r:id="rId54"/>
    <p:sldId id="348" r:id="rId55"/>
    <p:sldId id="347" r:id="rId56"/>
    <p:sldId id="366" r:id="rId57"/>
    <p:sldId id="314" r:id="rId5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Microsoft Office User" initials="Office [6]" lastIdx="1" clrIdx="5">
    <p:extLst/>
  </p:cmAuthor>
  <p:cmAuthor id="7" name="Microsoft Office User" initials="Office [7]" lastIdx="1" clrIdx="6">
    <p:extLst/>
  </p:cmAuthor>
  <p:cmAuthor id="8" name="Microsoft Office User" initials="Office [8]" lastIdx="1" clrIdx="7">
    <p:extLst/>
  </p:cmAuthor>
  <p:cmAuthor id="9" name="Microsoft Office User" initials="Office [9]" lastIdx="1" clrIdx="8">
    <p:extLst/>
  </p:cmAuthor>
  <p:cmAuthor id="10" name="Microsoft Office User" initials="Office [10]" lastIdx="1" clrIdx="9">
    <p:extLst/>
  </p:cmAuthor>
  <p:cmAuthor id="11" name="Microsoft Office User" initials="Office [11]" lastIdx="1" clrIdx="10">
    <p:extLst/>
  </p:cmAuthor>
  <p:cmAuthor id="12" name="Microsoft Office User" initials="Office [12]" lastIdx="1" clrIdx="11">
    <p:extLst/>
  </p:cmAuthor>
  <p:cmAuthor id="13" name="Microsoft Office User" initials="Office [13]" lastIdx="1" clrIdx="12">
    <p:extLst/>
  </p:cmAuthor>
  <p:cmAuthor id="14" name="Microsoft Office User" initials="Office [14]" lastIdx="1" clrIdx="13">
    <p:extLst/>
  </p:cmAuthor>
  <p:cmAuthor id="15" name="Microsoft Office User" initials="Office [15]" lastIdx="1" clrIdx="14">
    <p:extLst/>
  </p:cmAuthor>
  <p:cmAuthor id="16" name="Microsoft Office User" initials="Office [16]" lastIdx="1" clrIdx="15">
    <p:extLst/>
  </p:cmAuthor>
  <p:cmAuthor id="17" name="Microsoft Office User" initials="Office [17]" lastIdx="1" clrIdx="16">
    <p:extLst/>
  </p:cmAuthor>
  <p:cmAuthor id="18" name="Microsoft Office User" initials="Office [18]" lastIdx="1" clrIdx="17">
    <p:extLst/>
  </p:cmAuthor>
  <p:cmAuthor id="19" name="Microsoft Office User" initials="Office [19]" lastIdx="1" clrIdx="18">
    <p:extLst/>
  </p:cmAuthor>
  <p:cmAuthor id="20" name="Microsoft Office User" initials="Office [20]" lastIdx="1" clrIdx="1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7DC8"/>
    <a:srgbClr val="108BDE"/>
    <a:srgbClr val="24A0EC"/>
    <a:srgbClr val="0066FF"/>
    <a:srgbClr val="990033"/>
    <a:srgbClr val="FF014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2530" autoAdjust="0"/>
  </p:normalViewPr>
  <p:slideViewPr>
    <p:cSldViewPr snapToGrid="0">
      <p:cViewPr varScale="1">
        <p:scale>
          <a:sx n="63" d="100"/>
          <a:sy n="63" d="100"/>
        </p:scale>
        <p:origin x="10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viewProps" Target="view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981FBC9-BD4A-4DBD-9317-BE49E7B0BADF}" type="datetimeFigureOut">
              <a:rPr lang="en-US" smtClean="0"/>
              <a:t>11/17/2017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088812E-D1DE-438E-A0E5-2274707F086C}" type="slidenum">
              <a:rPr lang="en-US" smtClean="0"/>
              <a:t>‹#›</a:t>
            </a:fld>
            <a:endParaRPr lang="en-US"/>
          </a:p>
        </p:txBody>
      </p:sp>
    </p:spTree>
    <p:extLst>
      <p:ext uri="{BB962C8B-B14F-4D97-AF65-F5344CB8AC3E}">
        <p14:creationId xmlns:p14="http://schemas.microsoft.com/office/powerpoint/2010/main" val="82132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F42B41A-8381-4C87-836D-DB73F3D93406}" type="datetimeFigureOut">
              <a:rPr lang="en-US" smtClean="0"/>
              <a:t>11/17/2017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F8F7A61-D374-4708-8ABC-8E05D991037D}" type="slidenum">
              <a:rPr lang="en-US" smtClean="0"/>
              <a:t>‹#›</a:t>
            </a:fld>
            <a:endParaRPr lang="en-US"/>
          </a:p>
        </p:txBody>
      </p:sp>
    </p:spTree>
    <p:extLst>
      <p:ext uri="{BB962C8B-B14F-4D97-AF65-F5344CB8AC3E}">
        <p14:creationId xmlns:p14="http://schemas.microsoft.com/office/powerpoint/2010/main" val="368826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1</a:t>
            </a:fld>
            <a:endParaRPr lang="en-US"/>
          </a:p>
        </p:txBody>
      </p:sp>
    </p:spTree>
    <p:extLst>
      <p:ext uri="{BB962C8B-B14F-4D97-AF65-F5344CB8AC3E}">
        <p14:creationId xmlns:p14="http://schemas.microsoft.com/office/powerpoint/2010/main" val="158979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Seward Park Urban Renewal Area (SPURA) in 2012, and plans for Essex Crossing development. Thousands of people were forced to move away when this area was “cleared” in the 1960s, however plans for developing the site were stalled until 2013.</a:t>
            </a:r>
          </a:p>
          <a:p>
            <a:endParaRPr lang="en-US" dirty="0"/>
          </a:p>
          <a:p>
            <a:r>
              <a:rPr lang="en-US" dirty="0"/>
              <a:t>Unfortunately, this actually ended up decreasing the number of total housing units because demolished units were not replaced on a 1:1 basis. </a:t>
            </a:r>
          </a:p>
        </p:txBody>
      </p:sp>
      <p:sp>
        <p:nvSpPr>
          <p:cNvPr id="4" name="Slide Number Placeholder 3"/>
          <p:cNvSpPr>
            <a:spLocks noGrp="1"/>
          </p:cNvSpPr>
          <p:nvPr>
            <p:ph type="sldNum" sz="quarter" idx="10"/>
          </p:nvPr>
        </p:nvSpPr>
        <p:spPr/>
        <p:txBody>
          <a:bodyPr/>
          <a:lstStyle/>
          <a:p>
            <a:fld id="{DF8F7A61-D374-4708-8ABC-8E05D991037D}" type="slidenum">
              <a:rPr lang="en-US" smtClean="0"/>
              <a:t>10</a:t>
            </a:fld>
            <a:endParaRPr lang="en-US"/>
          </a:p>
        </p:txBody>
      </p:sp>
    </p:spTree>
    <p:extLst>
      <p:ext uri="{BB962C8B-B14F-4D97-AF65-F5344CB8AC3E}">
        <p14:creationId xmlns:p14="http://schemas.microsoft.com/office/powerpoint/2010/main" val="393452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Seward Park Urban Renewal Area (SPURA) in 2012, and plans for Essex Crossing development. Thousands of people were forced to move away when this area was “cleared” in the 1960s, however plans for developing the site were stalled until 2013.</a:t>
            </a:r>
          </a:p>
          <a:p>
            <a:endParaRPr lang="en-US" dirty="0"/>
          </a:p>
          <a:p>
            <a:r>
              <a:rPr lang="en-US" dirty="0"/>
              <a:t>Unfortunately, this actually ended up decreasing the number of total housing units because demolished units were not replaced on a 1:1 basis. </a:t>
            </a:r>
          </a:p>
        </p:txBody>
      </p:sp>
      <p:sp>
        <p:nvSpPr>
          <p:cNvPr id="4" name="Slide Number Placeholder 3"/>
          <p:cNvSpPr>
            <a:spLocks noGrp="1"/>
          </p:cNvSpPr>
          <p:nvPr>
            <p:ph type="sldNum" sz="quarter" idx="10"/>
          </p:nvPr>
        </p:nvSpPr>
        <p:spPr/>
        <p:txBody>
          <a:bodyPr/>
          <a:lstStyle/>
          <a:p>
            <a:fld id="{DF8F7A61-D374-4708-8ABC-8E05D991037D}" type="slidenum">
              <a:rPr lang="en-US" smtClean="0"/>
              <a:t>11</a:t>
            </a:fld>
            <a:endParaRPr lang="en-US"/>
          </a:p>
        </p:txBody>
      </p:sp>
    </p:spTree>
    <p:extLst>
      <p:ext uri="{BB962C8B-B14F-4D97-AF65-F5344CB8AC3E}">
        <p14:creationId xmlns:p14="http://schemas.microsoft.com/office/powerpoint/2010/main" val="270210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HUD was created in 1965 to address housing challenges throughout the country, and address city-related problems. </a:t>
            </a:r>
          </a:p>
        </p:txBody>
      </p:sp>
      <p:sp>
        <p:nvSpPr>
          <p:cNvPr id="4" name="Slide Number Placeholder 3"/>
          <p:cNvSpPr>
            <a:spLocks noGrp="1"/>
          </p:cNvSpPr>
          <p:nvPr>
            <p:ph type="sldNum" sz="quarter" idx="10"/>
          </p:nvPr>
        </p:nvSpPr>
        <p:spPr/>
        <p:txBody>
          <a:bodyPr/>
          <a:lstStyle/>
          <a:p>
            <a:fld id="{DF8F7A61-D374-4708-8ABC-8E05D991037D}" type="slidenum">
              <a:rPr lang="en-US" smtClean="0"/>
              <a:t>12</a:t>
            </a:fld>
            <a:endParaRPr lang="en-US"/>
          </a:p>
        </p:txBody>
      </p:sp>
    </p:spTree>
    <p:extLst>
      <p:ext uri="{BB962C8B-B14F-4D97-AF65-F5344CB8AC3E}">
        <p14:creationId xmlns:p14="http://schemas.microsoft.com/office/powerpoint/2010/main" val="121090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HUD was created in 1965 to address housing challenges throughout the country, and address city-related problems. </a:t>
            </a:r>
          </a:p>
        </p:txBody>
      </p:sp>
      <p:sp>
        <p:nvSpPr>
          <p:cNvPr id="4" name="Slide Number Placeholder 3"/>
          <p:cNvSpPr>
            <a:spLocks noGrp="1"/>
          </p:cNvSpPr>
          <p:nvPr>
            <p:ph type="sldNum" sz="quarter" idx="10"/>
          </p:nvPr>
        </p:nvSpPr>
        <p:spPr/>
        <p:txBody>
          <a:bodyPr/>
          <a:lstStyle/>
          <a:p>
            <a:fld id="{DF8F7A61-D374-4708-8ABC-8E05D991037D}" type="slidenum">
              <a:rPr lang="en-US" smtClean="0"/>
              <a:t>13</a:t>
            </a:fld>
            <a:endParaRPr lang="en-US"/>
          </a:p>
        </p:txBody>
      </p:sp>
    </p:spTree>
    <p:extLst>
      <p:ext uri="{BB962C8B-B14F-4D97-AF65-F5344CB8AC3E}">
        <p14:creationId xmlns:p14="http://schemas.microsoft.com/office/powerpoint/2010/main" val="211570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OPTION: Add in a slide showing when your </a:t>
            </a:r>
            <a:r>
              <a:rPr lang="en-US" baseline="0"/>
              <a:t>development or the </a:t>
            </a:r>
            <a:r>
              <a:rPr lang="en-US" baseline="0" dirty="0"/>
              <a:t>development you work with </a:t>
            </a:r>
            <a:r>
              <a:rPr lang="en-US" baseline="0"/>
              <a:t>was built.</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14</a:t>
            </a:fld>
            <a:endParaRPr lang="en-US"/>
          </a:p>
        </p:txBody>
      </p:sp>
    </p:spTree>
    <p:extLst>
      <p:ext uri="{BB962C8B-B14F-4D97-AF65-F5344CB8AC3E}">
        <p14:creationId xmlns:p14="http://schemas.microsoft.com/office/powerpoint/2010/main" val="373674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Many public housing developments were initially built along cities’ racial dividing lines. In the 60s and 70s, HUD started requiring that requiring that racial de-concentration become a priority in siting public housing. </a:t>
            </a:r>
          </a:p>
          <a:p>
            <a:endParaRPr lang="en-US" dirty="0"/>
          </a:p>
          <a:p>
            <a:r>
              <a:rPr lang="en-US" dirty="0"/>
              <a:t>This had an unintended consequences</a:t>
            </a:r>
            <a:r>
              <a:rPr lang="en-US" baseline="0" dirty="0"/>
              <a:t> </a:t>
            </a:r>
            <a:r>
              <a:rPr lang="en-US" dirty="0"/>
              <a:t>because communities began refusing federal funding to avoid the requirement and, as a result, caused a decline in the quantity of public housing units. </a:t>
            </a:r>
          </a:p>
        </p:txBody>
      </p:sp>
      <p:sp>
        <p:nvSpPr>
          <p:cNvPr id="4" name="Slide Number Placeholder 3"/>
          <p:cNvSpPr>
            <a:spLocks noGrp="1"/>
          </p:cNvSpPr>
          <p:nvPr>
            <p:ph type="sldNum" sz="quarter" idx="10"/>
          </p:nvPr>
        </p:nvSpPr>
        <p:spPr/>
        <p:txBody>
          <a:bodyPr/>
          <a:lstStyle/>
          <a:p>
            <a:fld id="{DF8F7A61-D374-4708-8ABC-8E05D991037D}" type="slidenum">
              <a:rPr lang="en-US" smtClean="0"/>
              <a:t>15</a:t>
            </a:fld>
            <a:endParaRPr lang="en-US"/>
          </a:p>
        </p:txBody>
      </p:sp>
    </p:spTree>
    <p:extLst>
      <p:ext uri="{BB962C8B-B14F-4D97-AF65-F5344CB8AC3E}">
        <p14:creationId xmlns:p14="http://schemas.microsoft.com/office/powerpoint/2010/main" val="27048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Many public housing developments were initially built along cities’ racial dividing lines. In the 60s and 70s, HUD started requiring that requiring that racial de-concentration become a priority in siting public housing. </a:t>
            </a:r>
          </a:p>
          <a:p>
            <a:endParaRPr lang="en-US" dirty="0"/>
          </a:p>
          <a:p>
            <a:r>
              <a:rPr lang="en-US" dirty="0"/>
              <a:t>This had an unintended consequences</a:t>
            </a:r>
            <a:r>
              <a:rPr lang="en-US" baseline="0" dirty="0"/>
              <a:t> </a:t>
            </a:r>
            <a:r>
              <a:rPr lang="en-US" dirty="0"/>
              <a:t>because communities began refusing federal funding to avoid the requirement and, as a result, caused a decline in the quantity of public housing units. </a:t>
            </a:r>
          </a:p>
        </p:txBody>
      </p:sp>
      <p:sp>
        <p:nvSpPr>
          <p:cNvPr id="4" name="Slide Number Placeholder 3"/>
          <p:cNvSpPr>
            <a:spLocks noGrp="1"/>
          </p:cNvSpPr>
          <p:nvPr>
            <p:ph type="sldNum" sz="quarter" idx="10"/>
          </p:nvPr>
        </p:nvSpPr>
        <p:spPr/>
        <p:txBody>
          <a:bodyPr/>
          <a:lstStyle/>
          <a:p>
            <a:fld id="{DF8F7A61-D374-4708-8ABC-8E05D991037D}" type="slidenum">
              <a:rPr lang="en-US" smtClean="0"/>
              <a:t>16</a:t>
            </a:fld>
            <a:endParaRPr lang="en-US"/>
          </a:p>
        </p:txBody>
      </p:sp>
    </p:spTree>
    <p:extLst>
      <p:ext uri="{BB962C8B-B14F-4D97-AF65-F5344CB8AC3E}">
        <p14:creationId xmlns:p14="http://schemas.microsoft.com/office/powerpoint/2010/main" val="1573276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parallel to these public housing policy shifts, incentives for home and car ownership supported white flight from cities to the suburbs, and contributed in part to the concentration of poverty within the public housing communities. </a:t>
            </a:r>
          </a:p>
          <a:p>
            <a:endParaRPr lang="en-US" dirty="0"/>
          </a:p>
          <a:p>
            <a:r>
              <a:rPr lang="en-US" dirty="0"/>
              <a:t>Much has changed since the 1930s, and public housing residents in NYC now face rapidly gentrifying neighborhoods and escalating costs of living. However, the impact of the decisions that were made decades ago can still be seen today. They have contributed to:</a:t>
            </a:r>
          </a:p>
          <a:p>
            <a:pPr marL="171450" indent="-171450">
              <a:buFont typeface="Arial" panose="020B0604020202020204" pitchFamily="34" charset="0"/>
              <a:buChar char="•"/>
            </a:pPr>
            <a:r>
              <a:rPr lang="en-US" dirty="0"/>
              <a:t>the isolation of public housing sites;</a:t>
            </a:r>
          </a:p>
          <a:p>
            <a:pPr marL="171450" indent="-171450">
              <a:buFont typeface="Arial" panose="020B0604020202020204" pitchFamily="34" charset="0"/>
              <a:buChar char="•"/>
            </a:pPr>
            <a:r>
              <a:rPr lang="en-US" dirty="0"/>
              <a:t>reduced public support;</a:t>
            </a:r>
          </a:p>
          <a:p>
            <a:pPr marL="171450" indent="-171450">
              <a:buFont typeface="Arial" panose="020B0604020202020204" pitchFamily="34" charset="0"/>
              <a:buChar char="•"/>
            </a:pPr>
            <a:r>
              <a:rPr lang="en-US" dirty="0"/>
              <a:t>and a decline in funding from the federal government. </a:t>
            </a:r>
          </a:p>
        </p:txBody>
      </p:sp>
      <p:sp>
        <p:nvSpPr>
          <p:cNvPr id="4" name="Slide Number Placeholder 3"/>
          <p:cNvSpPr>
            <a:spLocks noGrp="1"/>
          </p:cNvSpPr>
          <p:nvPr>
            <p:ph type="sldNum" sz="quarter" idx="10"/>
          </p:nvPr>
        </p:nvSpPr>
        <p:spPr/>
        <p:txBody>
          <a:bodyPr/>
          <a:lstStyle/>
          <a:p>
            <a:fld id="{DF8F7A61-D374-4708-8ABC-8E05D991037D}" type="slidenum">
              <a:rPr lang="en-US" smtClean="0"/>
              <a:t>17</a:t>
            </a:fld>
            <a:endParaRPr lang="en-US"/>
          </a:p>
        </p:txBody>
      </p:sp>
    </p:spTree>
    <p:extLst>
      <p:ext uri="{BB962C8B-B14F-4D97-AF65-F5344CB8AC3E}">
        <p14:creationId xmlns:p14="http://schemas.microsoft.com/office/powerpoint/2010/main" val="132032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parallel to these public housing policy shifts, incentives for home and car ownership supported white flight from cities to the suburbs, and contributed in part to the concentration of poverty within the public housing communities. </a:t>
            </a:r>
          </a:p>
          <a:p>
            <a:endParaRPr lang="en-US" dirty="0"/>
          </a:p>
          <a:p>
            <a:r>
              <a:rPr lang="en-US" dirty="0"/>
              <a:t>Much has changed since the 1930s, and public housing residents in NYC now face rapidly gentrifying neighborhoods and escalating costs of living. However, the impact of the decisions that were made decades ago can still be seen today. They have contributed to:</a:t>
            </a:r>
          </a:p>
          <a:p>
            <a:pPr marL="171450" indent="-171450">
              <a:buFont typeface="Arial" panose="020B0604020202020204" pitchFamily="34" charset="0"/>
              <a:buChar char="•"/>
            </a:pPr>
            <a:r>
              <a:rPr lang="en-US" dirty="0"/>
              <a:t>the isolation of public housing sites;</a:t>
            </a:r>
          </a:p>
          <a:p>
            <a:pPr marL="171450" indent="-171450">
              <a:buFont typeface="Arial" panose="020B0604020202020204" pitchFamily="34" charset="0"/>
              <a:buChar char="•"/>
            </a:pPr>
            <a:r>
              <a:rPr lang="en-US" dirty="0"/>
              <a:t>reduced public support;</a:t>
            </a:r>
          </a:p>
          <a:p>
            <a:pPr marL="171450" indent="-171450">
              <a:buFont typeface="Arial" panose="020B0604020202020204" pitchFamily="34" charset="0"/>
              <a:buChar char="•"/>
            </a:pPr>
            <a:r>
              <a:rPr lang="en-US" dirty="0"/>
              <a:t>and a decline in funding from the federal government. </a:t>
            </a:r>
          </a:p>
        </p:txBody>
      </p:sp>
      <p:sp>
        <p:nvSpPr>
          <p:cNvPr id="4" name="Slide Number Placeholder 3"/>
          <p:cNvSpPr>
            <a:spLocks noGrp="1"/>
          </p:cNvSpPr>
          <p:nvPr>
            <p:ph type="sldNum" sz="quarter" idx="10"/>
          </p:nvPr>
        </p:nvSpPr>
        <p:spPr/>
        <p:txBody>
          <a:bodyPr/>
          <a:lstStyle/>
          <a:p>
            <a:fld id="{DF8F7A61-D374-4708-8ABC-8E05D991037D}" type="slidenum">
              <a:rPr lang="en-US" smtClean="0"/>
              <a:t>18</a:t>
            </a:fld>
            <a:endParaRPr lang="en-US"/>
          </a:p>
        </p:txBody>
      </p:sp>
    </p:spTree>
    <p:extLst>
      <p:ext uri="{BB962C8B-B14F-4D97-AF65-F5344CB8AC3E}">
        <p14:creationId xmlns:p14="http://schemas.microsoft.com/office/powerpoint/2010/main" val="214992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Initially it was assumed that rent could fund operating costs, but this was not adequate. PHAs were unable to keep up with the costs of service and maintenance and housing units began to fall into decline. </a:t>
            </a:r>
          </a:p>
          <a:p>
            <a:endParaRPr lang="en-US" dirty="0"/>
          </a:p>
          <a:p>
            <a:r>
              <a:rPr lang="en-US" dirty="0"/>
              <a:t>In an effort to close the gap between operating costs and PHA funding, the federal government raised tenant contribution from 25% of income to 30% in 1981. </a:t>
            </a:r>
            <a:endParaRPr lang="en-US" dirty="0" smtClean="0"/>
          </a:p>
          <a:p>
            <a:endParaRPr lang="en-US" dirty="0"/>
          </a:p>
          <a:p>
            <a:r>
              <a:rPr lang="en-US" dirty="0"/>
              <a:t>Shortly after, many cities began to prioritize tenants with the lowest income. As public housing became housing for the neediest, many of those with the means to leave did so. Public housing in New York became an important stepping stone for many families to a better life during this period. </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19</a:t>
            </a:fld>
            <a:endParaRPr lang="en-US"/>
          </a:p>
        </p:txBody>
      </p:sp>
    </p:spTree>
    <p:extLst>
      <p:ext uri="{BB962C8B-B14F-4D97-AF65-F5344CB8AC3E}">
        <p14:creationId xmlns:p14="http://schemas.microsoft.com/office/powerpoint/2010/main" val="145603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2</a:t>
            </a:fld>
            <a:endParaRPr lang="en-US"/>
          </a:p>
        </p:txBody>
      </p:sp>
    </p:spTree>
    <p:extLst>
      <p:ext uri="{BB962C8B-B14F-4D97-AF65-F5344CB8AC3E}">
        <p14:creationId xmlns:p14="http://schemas.microsoft.com/office/powerpoint/2010/main" val="154940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Initially it was assumed that rent could fund operating costs, but this was not adequate. PHAs were unable to keep up with the costs of service and maintenance and housing units began to fall into decline. </a:t>
            </a:r>
          </a:p>
          <a:p>
            <a:endParaRPr lang="en-US" dirty="0"/>
          </a:p>
          <a:p>
            <a:r>
              <a:rPr lang="en-US" dirty="0"/>
              <a:t>In an effort to close the gap between operating costs and PHA funding, the federal government raised tenant contribution from 25% of income to 30% in 1981. </a:t>
            </a:r>
            <a:endParaRPr lang="en-US" dirty="0" smtClean="0"/>
          </a:p>
          <a:p>
            <a:endParaRPr lang="en-US" dirty="0"/>
          </a:p>
          <a:p>
            <a:r>
              <a:rPr lang="en-US" dirty="0"/>
              <a:t>Shortly after, many cities began to prioritize tenants with the lowest income. As public housing became housing for the neediest, many of those with the means to leave did so. Public housing in New York became an important stepping stone for many families to a better life during this period. </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20</a:t>
            </a:fld>
            <a:endParaRPr lang="en-US"/>
          </a:p>
        </p:txBody>
      </p:sp>
    </p:spTree>
    <p:extLst>
      <p:ext uri="{BB962C8B-B14F-4D97-AF65-F5344CB8AC3E}">
        <p14:creationId xmlns:p14="http://schemas.microsoft.com/office/powerpoint/2010/main" val="269132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Pruitt-</a:t>
            </a:r>
            <a:r>
              <a:rPr lang="en-US" i="1" dirty="0" err="1"/>
              <a:t>Igoe</a:t>
            </a:r>
            <a:r>
              <a:rPr lang="en-US" i="1" dirty="0"/>
              <a:t> apartments in St. Louis, demolished in 1970’s because buildings had fallen into such bad disrepair</a:t>
            </a:r>
          </a:p>
          <a:p>
            <a:endParaRPr lang="en-US" dirty="0"/>
          </a:p>
          <a:p>
            <a:r>
              <a:rPr lang="en-US" dirty="0"/>
              <a:t>Unfortunately, the public and political support for subsidized housing was diminished in the 80s, and many units were lost because of:</a:t>
            </a:r>
          </a:p>
          <a:p>
            <a:pPr marL="171450" indent="-171450">
              <a:buFont typeface="Arial" panose="020B0604020202020204" pitchFamily="34" charset="0"/>
              <a:buChar char="•"/>
            </a:pPr>
            <a:r>
              <a:rPr lang="en-US" dirty="0"/>
              <a:t>housing maintenance costs that were higher than the subsidy and rents received </a:t>
            </a:r>
          </a:p>
          <a:p>
            <a:pPr marL="171450" indent="-171450">
              <a:buFont typeface="Arial" panose="020B0604020202020204" pitchFamily="34" charset="0"/>
              <a:buChar char="•"/>
            </a:pPr>
            <a:r>
              <a:rPr lang="en-US" dirty="0"/>
              <a:t>Mismanagement in some PHAs</a:t>
            </a:r>
          </a:p>
          <a:p>
            <a:pPr marL="171450" indent="-171450">
              <a:buFont typeface="Arial" panose="020B0604020202020204" pitchFamily="34" charset="0"/>
              <a:buChar char="•"/>
            </a:pPr>
            <a:r>
              <a:rPr lang="en-US" dirty="0"/>
              <a:t>Corruption amongst some private developers using public financing to create affordable housing</a:t>
            </a:r>
          </a:p>
          <a:p>
            <a:pPr marL="171450" indent="-171450">
              <a:buFont typeface="Arial" panose="020B0604020202020204" pitchFamily="34" charset="0"/>
              <a:buChar char="•"/>
            </a:pPr>
            <a:r>
              <a:rPr lang="en-US" dirty="0"/>
              <a:t>Demolishing developments that were severely distressed</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21</a:t>
            </a:fld>
            <a:endParaRPr lang="en-US"/>
          </a:p>
        </p:txBody>
      </p:sp>
    </p:spTree>
    <p:extLst>
      <p:ext uri="{BB962C8B-B14F-4D97-AF65-F5344CB8AC3E}">
        <p14:creationId xmlns:p14="http://schemas.microsoft.com/office/powerpoint/2010/main" val="4093008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Pruitt-</a:t>
            </a:r>
            <a:r>
              <a:rPr lang="en-US" i="1" dirty="0" err="1"/>
              <a:t>Igoe</a:t>
            </a:r>
            <a:r>
              <a:rPr lang="en-US" i="1" dirty="0"/>
              <a:t> apartments in St. Louis, demolished in 1970’s because buildings had fallen into such bad disrepair</a:t>
            </a:r>
          </a:p>
          <a:p>
            <a:endParaRPr lang="en-US" dirty="0"/>
          </a:p>
          <a:p>
            <a:r>
              <a:rPr lang="en-US" dirty="0"/>
              <a:t>Unfortunately, the public and political support for subsidized housing was diminished in the 80s, and many units were lost because of:</a:t>
            </a:r>
          </a:p>
          <a:p>
            <a:pPr marL="171450" indent="-171450">
              <a:buFont typeface="Arial" panose="020B0604020202020204" pitchFamily="34" charset="0"/>
              <a:buChar char="•"/>
            </a:pPr>
            <a:r>
              <a:rPr lang="en-US" dirty="0"/>
              <a:t>housing maintenance costs that were higher than the subsidy and rents received </a:t>
            </a:r>
          </a:p>
          <a:p>
            <a:pPr marL="171450" indent="-171450">
              <a:buFont typeface="Arial" panose="020B0604020202020204" pitchFamily="34" charset="0"/>
              <a:buChar char="•"/>
            </a:pPr>
            <a:r>
              <a:rPr lang="en-US" dirty="0"/>
              <a:t>Mismanagement in some PHAs</a:t>
            </a:r>
          </a:p>
          <a:p>
            <a:pPr marL="171450" indent="-171450">
              <a:buFont typeface="Arial" panose="020B0604020202020204" pitchFamily="34" charset="0"/>
              <a:buChar char="•"/>
            </a:pPr>
            <a:r>
              <a:rPr lang="en-US" dirty="0"/>
              <a:t>Corruption amongst some private developers using public financing to create affordable housing</a:t>
            </a:r>
          </a:p>
          <a:p>
            <a:pPr marL="171450" indent="-171450">
              <a:buFont typeface="Arial" panose="020B0604020202020204" pitchFamily="34" charset="0"/>
              <a:buChar char="•"/>
            </a:pPr>
            <a:r>
              <a:rPr lang="en-US" dirty="0"/>
              <a:t>Demolishing developments that were severely distressed</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22</a:t>
            </a:fld>
            <a:endParaRPr lang="en-US"/>
          </a:p>
        </p:txBody>
      </p:sp>
    </p:spTree>
    <p:extLst>
      <p:ext uri="{BB962C8B-B14F-4D97-AF65-F5344CB8AC3E}">
        <p14:creationId xmlns:p14="http://schemas.microsoft.com/office/powerpoint/2010/main" val="3886508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Public housing falls under Section 9 regulations, and cannot access any private funding. </a:t>
            </a:r>
          </a:p>
          <a:p>
            <a:r>
              <a:rPr lang="en-US" dirty="0"/>
              <a:t>There are currently only three revenue sources for PHAs to use under Section 9 regulations: </a:t>
            </a:r>
          </a:p>
          <a:p>
            <a:pPr marL="173422" indent="-173422">
              <a:buFont typeface="Arial" panose="020B0604020202020204" pitchFamily="34" charset="0"/>
              <a:buChar char="•"/>
            </a:pPr>
            <a:r>
              <a:rPr lang="en-US" dirty="0"/>
              <a:t>Rent</a:t>
            </a:r>
          </a:p>
          <a:p>
            <a:pPr marL="173422" indent="-173422">
              <a:buFont typeface="Arial" panose="020B0604020202020204" pitchFamily="34" charset="0"/>
              <a:buChar char="•"/>
            </a:pPr>
            <a:r>
              <a:rPr lang="en-US" dirty="0"/>
              <a:t>federal operating subsidy</a:t>
            </a:r>
          </a:p>
          <a:p>
            <a:pPr marL="173422" indent="-173422">
              <a:buFont typeface="Arial" panose="020B0604020202020204" pitchFamily="34" charset="0"/>
              <a:buChar char="•"/>
            </a:pPr>
            <a:r>
              <a:rPr lang="en-US" dirty="0"/>
              <a:t>federal capital funds.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HUD contracts were designed to cover the difference between rents received and operating costs. However, that is not the case today. NYCHA has been unable to keep up with the necessary maintenance. </a:t>
            </a:r>
          </a:p>
        </p:txBody>
      </p:sp>
      <p:sp>
        <p:nvSpPr>
          <p:cNvPr id="4" name="Slide Number Placeholder 3"/>
          <p:cNvSpPr>
            <a:spLocks noGrp="1"/>
          </p:cNvSpPr>
          <p:nvPr>
            <p:ph type="sldNum" sz="quarter" idx="10"/>
          </p:nvPr>
        </p:nvSpPr>
        <p:spPr/>
        <p:txBody>
          <a:bodyPr/>
          <a:lstStyle/>
          <a:p>
            <a:fld id="{DF8F7A61-D374-4708-8ABC-8E05D991037D}" type="slidenum">
              <a:rPr lang="en-US" smtClean="0"/>
              <a:t>23</a:t>
            </a:fld>
            <a:endParaRPr lang="en-US"/>
          </a:p>
        </p:txBody>
      </p:sp>
    </p:spTree>
    <p:extLst>
      <p:ext uri="{BB962C8B-B14F-4D97-AF65-F5344CB8AC3E}">
        <p14:creationId xmlns:p14="http://schemas.microsoft.com/office/powerpoint/2010/main" val="90594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Public housing falls under Section 9 regulations, and cannot access any private funding. </a:t>
            </a:r>
          </a:p>
          <a:p>
            <a:r>
              <a:rPr lang="en-US" dirty="0"/>
              <a:t>There are currently only three revenue sources for PHAs to use under Section 9 regulations: </a:t>
            </a:r>
          </a:p>
          <a:p>
            <a:pPr marL="173422" indent="-173422">
              <a:buFont typeface="Arial" panose="020B0604020202020204" pitchFamily="34" charset="0"/>
              <a:buChar char="•"/>
            </a:pPr>
            <a:r>
              <a:rPr lang="en-US" dirty="0"/>
              <a:t>Rent</a:t>
            </a:r>
          </a:p>
          <a:p>
            <a:pPr marL="173422" indent="-173422">
              <a:buFont typeface="Arial" panose="020B0604020202020204" pitchFamily="34" charset="0"/>
              <a:buChar char="•"/>
            </a:pPr>
            <a:r>
              <a:rPr lang="en-US" dirty="0"/>
              <a:t>federal operating subsidy</a:t>
            </a:r>
          </a:p>
          <a:p>
            <a:pPr marL="173422" indent="-173422">
              <a:buFont typeface="Arial" panose="020B0604020202020204" pitchFamily="34" charset="0"/>
              <a:buChar char="•"/>
            </a:pPr>
            <a:r>
              <a:rPr lang="en-US" dirty="0"/>
              <a:t>federal capital funds.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HUD contracts were designed to cover the difference between rents received and operating costs. However, that is not the case today. NYCHA has been unable to keep up with the necessary maintenance. </a:t>
            </a:r>
          </a:p>
        </p:txBody>
      </p:sp>
      <p:sp>
        <p:nvSpPr>
          <p:cNvPr id="4" name="Slide Number Placeholder 3"/>
          <p:cNvSpPr>
            <a:spLocks noGrp="1"/>
          </p:cNvSpPr>
          <p:nvPr>
            <p:ph type="sldNum" sz="quarter" idx="10"/>
          </p:nvPr>
        </p:nvSpPr>
        <p:spPr/>
        <p:txBody>
          <a:bodyPr/>
          <a:lstStyle/>
          <a:p>
            <a:fld id="{DF8F7A61-D374-4708-8ABC-8E05D991037D}" type="slidenum">
              <a:rPr lang="en-US" smtClean="0"/>
              <a:t>24</a:t>
            </a:fld>
            <a:endParaRPr lang="en-US"/>
          </a:p>
        </p:txBody>
      </p:sp>
    </p:spTree>
    <p:extLst>
      <p:ext uri="{BB962C8B-B14F-4D97-AF65-F5344CB8AC3E}">
        <p14:creationId xmlns:p14="http://schemas.microsoft.com/office/powerpoint/2010/main" val="396875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NYCHA is a vital source of affordable housing in New York City, home to a population that is larger than the city of Atlanta. </a:t>
            </a:r>
          </a:p>
          <a:p>
            <a:r>
              <a:rPr lang="en-US" dirty="0"/>
              <a:t>Federal underfunding has left NYCHA with an unmet capital need of $17 billion. At the same time, federal underfunding has meant that NYCHA lost over $1 billion in operating funding since 2001. </a:t>
            </a:r>
          </a:p>
          <a:p>
            <a:r>
              <a:rPr lang="en-US" dirty="0"/>
              <a:t>NYCHA receives a total of $440 million: </a:t>
            </a:r>
          </a:p>
          <a:p>
            <a:pPr marL="171450" indent="-171450">
              <a:buFont typeface="Arial" panose="020B0604020202020204" pitchFamily="34" charset="0"/>
              <a:buChar char="•"/>
            </a:pPr>
            <a:r>
              <a:rPr lang="en-US" dirty="0"/>
              <a:t>$300M from the federal government </a:t>
            </a:r>
          </a:p>
          <a:p>
            <a:pPr marL="171450" indent="-171450">
              <a:buFont typeface="Arial" panose="020B0604020202020204" pitchFamily="34" charset="0"/>
              <a:buChar char="•"/>
            </a:pPr>
            <a:r>
              <a:rPr lang="en-US" dirty="0"/>
              <a:t>$40M from the State</a:t>
            </a:r>
          </a:p>
          <a:p>
            <a:pPr marL="171450" indent="-171450">
              <a:buFont typeface="Arial" panose="020B0604020202020204" pitchFamily="34" charset="0"/>
              <a:buChar char="•"/>
            </a:pPr>
            <a:r>
              <a:rPr lang="en-US" dirty="0"/>
              <a:t>$100M from the City </a:t>
            </a:r>
          </a:p>
          <a:p>
            <a:r>
              <a:rPr lang="en-US" dirty="0"/>
              <a:t>At this amount, it would take NYCHA almost 40 years to complete their current backlog of repairs.</a:t>
            </a:r>
          </a:p>
        </p:txBody>
      </p:sp>
      <p:sp>
        <p:nvSpPr>
          <p:cNvPr id="4" name="Slide Number Placeholder 3"/>
          <p:cNvSpPr>
            <a:spLocks noGrp="1"/>
          </p:cNvSpPr>
          <p:nvPr>
            <p:ph type="sldNum" sz="quarter" idx="10"/>
          </p:nvPr>
        </p:nvSpPr>
        <p:spPr/>
        <p:txBody>
          <a:bodyPr/>
          <a:lstStyle/>
          <a:p>
            <a:fld id="{DF8F7A61-D374-4708-8ABC-8E05D991037D}" type="slidenum">
              <a:rPr lang="en-US" smtClean="0"/>
              <a:t>25</a:t>
            </a:fld>
            <a:endParaRPr lang="en-US"/>
          </a:p>
        </p:txBody>
      </p:sp>
    </p:spTree>
    <p:extLst>
      <p:ext uri="{BB962C8B-B14F-4D97-AF65-F5344CB8AC3E}">
        <p14:creationId xmlns:p14="http://schemas.microsoft.com/office/powerpoint/2010/main" val="3219392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NYCHA is a vital source of affordable housing in New York City, home to a population that is larger than the city of Atlanta. </a:t>
            </a:r>
          </a:p>
          <a:p>
            <a:r>
              <a:rPr lang="en-US" dirty="0"/>
              <a:t>Federal underfunding has left NYCHA with an unmet capital need of $17 billion. At the same time, federal underfunding has meant that NYCHA lost over $1 billion in operating funding since 2001. </a:t>
            </a:r>
          </a:p>
          <a:p>
            <a:r>
              <a:rPr lang="en-US" dirty="0"/>
              <a:t>NYCHA receives a total of $440 million: </a:t>
            </a:r>
          </a:p>
          <a:p>
            <a:pPr marL="171450" indent="-171450">
              <a:buFont typeface="Arial" panose="020B0604020202020204" pitchFamily="34" charset="0"/>
              <a:buChar char="•"/>
            </a:pPr>
            <a:r>
              <a:rPr lang="en-US" dirty="0"/>
              <a:t>$300M from the federal government </a:t>
            </a:r>
          </a:p>
          <a:p>
            <a:pPr marL="171450" indent="-171450">
              <a:buFont typeface="Arial" panose="020B0604020202020204" pitchFamily="34" charset="0"/>
              <a:buChar char="•"/>
            </a:pPr>
            <a:r>
              <a:rPr lang="en-US" dirty="0"/>
              <a:t>$40M from the State</a:t>
            </a:r>
          </a:p>
          <a:p>
            <a:pPr marL="171450" indent="-171450">
              <a:buFont typeface="Arial" panose="020B0604020202020204" pitchFamily="34" charset="0"/>
              <a:buChar char="•"/>
            </a:pPr>
            <a:r>
              <a:rPr lang="en-US" dirty="0"/>
              <a:t>$100M from the City </a:t>
            </a:r>
          </a:p>
          <a:p>
            <a:r>
              <a:rPr lang="en-US" dirty="0"/>
              <a:t>At this amount, it would take NYCHA almost 40 years to complete their current backlog of repairs.</a:t>
            </a:r>
          </a:p>
        </p:txBody>
      </p:sp>
      <p:sp>
        <p:nvSpPr>
          <p:cNvPr id="4" name="Slide Number Placeholder 3"/>
          <p:cNvSpPr>
            <a:spLocks noGrp="1"/>
          </p:cNvSpPr>
          <p:nvPr>
            <p:ph type="sldNum" sz="quarter" idx="10"/>
          </p:nvPr>
        </p:nvSpPr>
        <p:spPr/>
        <p:txBody>
          <a:bodyPr/>
          <a:lstStyle/>
          <a:p>
            <a:fld id="{DF8F7A61-D374-4708-8ABC-8E05D991037D}" type="slidenum">
              <a:rPr lang="en-US" smtClean="0"/>
              <a:t>26</a:t>
            </a:fld>
            <a:endParaRPr lang="en-US"/>
          </a:p>
        </p:txBody>
      </p:sp>
    </p:spTree>
    <p:extLst>
      <p:ext uri="{BB962C8B-B14F-4D97-AF65-F5344CB8AC3E}">
        <p14:creationId xmlns:p14="http://schemas.microsoft.com/office/powerpoint/2010/main" val="389705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Pilot RAD site in Baltimore</a:t>
            </a:r>
          </a:p>
          <a:p>
            <a:endParaRPr lang="en-US" dirty="0"/>
          </a:p>
          <a:p>
            <a:r>
              <a:rPr lang="en-US" dirty="0"/>
              <a:t>The financial strain and persistent underfunding from the federal government is forcing NYCHA to find additional funding strategies to plug the gap. RAD was created as a pilot program to test out whether a conversion from public housing to Section 8 could help PHAs repair, renovate, and return needed services to residents where they otherwise couldn’t. </a:t>
            </a:r>
          </a:p>
        </p:txBody>
      </p:sp>
      <p:sp>
        <p:nvSpPr>
          <p:cNvPr id="4" name="Slide Number Placeholder 3"/>
          <p:cNvSpPr>
            <a:spLocks noGrp="1"/>
          </p:cNvSpPr>
          <p:nvPr>
            <p:ph type="sldNum" sz="quarter" idx="10"/>
          </p:nvPr>
        </p:nvSpPr>
        <p:spPr/>
        <p:txBody>
          <a:bodyPr/>
          <a:lstStyle/>
          <a:p>
            <a:fld id="{DF8F7A61-D374-4708-8ABC-8E05D991037D}" type="slidenum">
              <a:rPr lang="en-US" smtClean="0"/>
              <a:t>27</a:t>
            </a:fld>
            <a:endParaRPr lang="en-US"/>
          </a:p>
        </p:txBody>
      </p:sp>
    </p:spTree>
    <p:extLst>
      <p:ext uri="{BB962C8B-B14F-4D97-AF65-F5344CB8AC3E}">
        <p14:creationId xmlns:p14="http://schemas.microsoft.com/office/powerpoint/2010/main" val="1711494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Pilot RAD site in Baltimore</a:t>
            </a:r>
          </a:p>
          <a:p>
            <a:endParaRPr lang="en-US" dirty="0"/>
          </a:p>
          <a:p>
            <a:r>
              <a:rPr lang="en-US" dirty="0"/>
              <a:t>The financial strain and persistent underfunding from the federal government is forcing NYCHA to find additional funding strategies to plug the gap. RAD was created as a pilot program to test out whether a conversion from public housing to Section 8 could help PHAs repair, renovate, and return needed services to residents where they otherwise couldn’t. </a:t>
            </a:r>
          </a:p>
        </p:txBody>
      </p:sp>
      <p:sp>
        <p:nvSpPr>
          <p:cNvPr id="4" name="Slide Number Placeholder 3"/>
          <p:cNvSpPr>
            <a:spLocks noGrp="1"/>
          </p:cNvSpPr>
          <p:nvPr>
            <p:ph type="sldNum" sz="quarter" idx="10"/>
          </p:nvPr>
        </p:nvSpPr>
        <p:spPr/>
        <p:txBody>
          <a:bodyPr/>
          <a:lstStyle/>
          <a:p>
            <a:fld id="{DF8F7A61-D374-4708-8ABC-8E05D991037D}" type="slidenum">
              <a:rPr lang="en-US" smtClean="0"/>
              <a:t>28</a:t>
            </a:fld>
            <a:endParaRPr lang="en-US"/>
          </a:p>
        </p:txBody>
      </p:sp>
    </p:spTree>
    <p:extLst>
      <p:ext uri="{BB962C8B-B14F-4D97-AF65-F5344CB8AC3E}">
        <p14:creationId xmlns:p14="http://schemas.microsoft.com/office/powerpoint/2010/main" val="1764806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Section 8 was established in 1974, and allows private housing managers/owners to access federal funding to subsidize rent for low-income tenants. </a:t>
            </a:r>
          </a:p>
          <a:p>
            <a:r>
              <a:rPr lang="en-US" dirty="0"/>
              <a:t>Section 8 therefore uses a combination of private and federal funding and has historically been a more stable source of funding.</a:t>
            </a:r>
          </a:p>
        </p:txBody>
      </p:sp>
      <p:sp>
        <p:nvSpPr>
          <p:cNvPr id="4" name="Slide Number Placeholder 3"/>
          <p:cNvSpPr>
            <a:spLocks noGrp="1"/>
          </p:cNvSpPr>
          <p:nvPr>
            <p:ph type="sldNum" sz="quarter" idx="10"/>
          </p:nvPr>
        </p:nvSpPr>
        <p:spPr/>
        <p:txBody>
          <a:bodyPr/>
          <a:lstStyle/>
          <a:p>
            <a:fld id="{DF8F7A61-D374-4708-8ABC-8E05D991037D}" type="slidenum">
              <a:rPr lang="en-US" smtClean="0"/>
              <a:t>29</a:t>
            </a:fld>
            <a:endParaRPr lang="en-US"/>
          </a:p>
        </p:txBody>
      </p:sp>
    </p:spTree>
    <p:extLst>
      <p:ext uri="{BB962C8B-B14F-4D97-AF65-F5344CB8AC3E}">
        <p14:creationId xmlns:p14="http://schemas.microsoft.com/office/powerpoint/2010/main" val="127993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3</a:t>
            </a:fld>
            <a:endParaRPr lang="en-US"/>
          </a:p>
        </p:txBody>
      </p:sp>
    </p:spTree>
    <p:extLst>
      <p:ext uri="{BB962C8B-B14F-4D97-AF65-F5344CB8AC3E}">
        <p14:creationId xmlns:p14="http://schemas.microsoft.com/office/powerpoint/2010/main" val="3381119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Section 8 was established in 1974, and allows private housing managers/owners to access federal funding to subsidize rent for low-income tenants. </a:t>
            </a:r>
          </a:p>
          <a:p>
            <a:r>
              <a:rPr lang="en-US" dirty="0"/>
              <a:t>Section 8 therefore uses a combination of private and federal funding and has historically been a more stable source of funding.</a:t>
            </a:r>
          </a:p>
        </p:txBody>
      </p:sp>
      <p:sp>
        <p:nvSpPr>
          <p:cNvPr id="4" name="Slide Number Placeholder 3"/>
          <p:cNvSpPr>
            <a:spLocks noGrp="1"/>
          </p:cNvSpPr>
          <p:nvPr>
            <p:ph type="sldNum" sz="quarter" idx="10"/>
          </p:nvPr>
        </p:nvSpPr>
        <p:spPr/>
        <p:txBody>
          <a:bodyPr/>
          <a:lstStyle/>
          <a:p>
            <a:fld id="{DF8F7A61-D374-4708-8ABC-8E05D991037D}" type="slidenum">
              <a:rPr lang="en-US" smtClean="0"/>
              <a:t>30</a:t>
            </a:fld>
            <a:endParaRPr lang="en-US"/>
          </a:p>
        </p:txBody>
      </p:sp>
    </p:spTree>
    <p:extLst>
      <p:ext uri="{BB962C8B-B14F-4D97-AF65-F5344CB8AC3E}">
        <p14:creationId xmlns:p14="http://schemas.microsoft.com/office/powerpoint/2010/main" val="2081982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With market-rate rents and home sales prices continuing to rise, Public Housing plays a crucial role in maintaining affordable housing. </a:t>
            </a:r>
          </a:p>
          <a:p>
            <a:r>
              <a:rPr lang="en-US" dirty="0"/>
              <a:t>The need to preserve existing units is a big part of why the Rental Assistance Demonstration (RAD) program was created in 2011. </a:t>
            </a:r>
          </a:p>
        </p:txBody>
      </p:sp>
      <p:sp>
        <p:nvSpPr>
          <p:cNvPr id="4" name="Slide Number Placeholder 3"/>
          <p:cNvSpPr>
            <a:spLocks noGrp="1"/>
          </p:cNvSpPr>
          <p:nvPr>
            <p:ph type="sldNum" sz="quarter" idx="10"/>
          </p:nvPr>
        </p:nvSpPr>
        <p:spPr/>
        <p:txBody>
          <a:bodyPr/>
          <a:lstStyle/>
          <a:p>
            <a:fld id="{DF8F7A61-D374-4708-8ABC-8E05D991037D}" type="slidenum">
              <a:rPr lang="en-US" smtClean="0"/>
              <a:t>31</a:t>
            </a:fld>
            <a:endParaRPr lang="en-US"/>
          </a:p>
        </p:txBody>
      </p:sp>
    </p:spTree>
    <p:extLst>
      <p:ext uri="{BB962C8B-B14F-4D97-AF65-F5344CB8AC3E}">
        <p14:creationId xmlns:p14="http://schemas.microsoft.com/office/powerpoint/2010/main" val="96367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With market-rate rents and home sales prices continuing to rise, Public Housing plays a crucial role in maintaining affordable housing. </a:t>
            </a:r>
          </a:p>
          <a:p>
            <a:r>
              <a:rPr lang="en-US" dirty="0"/>
              <a:t>The need to preserve existing units is a big part of why the Rental Assistance Demonstration (RAD) program was created in 2011. </a:t>
            </a:r>
          </a:p>
        </p:txBody>
      </p:sp>
      <p:sp>
        <p:nvSpPr>
          <p:cNvPr id="4" name="Slide Number Placeholder 3"/>
          <p:cNvSpPr>
            <a:spLocks noGrp="1"/>
          </p:cNvSpPr>
          <p:nvPr>
            <p:ph type="sldNum" sz="quarter" idx="10"/>
          </p:nvPr>
        </p:nvSpPr>
        <p:spPr/>
        <p:txBody>
          <a:bodyPr/>
          <a:lstStyle/>
          <a:p>
            <a:fld id="{DF8F7A61-D374-4708-8ABC-8E05D991037D}" type="slidenum">
              <a:rPr lang="en-US" smtClean="0"/>
              <a:t>32</a:t>
            </a:fld>
            <a:endParaRPr lang="en-US"/>
          </a:p>
        </p:txBody>
      </p:sp>
    </p:spTree>
    <p:extLst>
      <p:ext uri="{BB962C8B-B14F-4D97-AF65-F5344CB8AC3E}">
        <p14:creationId xmlns:p14="http://schemas.microsoft.com/office/powerpoint/2010/main" val="4052382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i="1" dirty="0">
                <a:solidFill>
                  <a:srgbClr val="990033"/>
                </a:solidFill>
                <a:latin typeface="Knockout" panose="02000606050000020004" pitchFamily="2" charset="0"/>
                <a:ea typeface="Kozuka Gothic Pr6N H" panose="020B0800000000000000" pitchFamily="34" charset="-128"/>
              </a:rPr>
              <a:t>RAD sites in Richmond CA, San Francisco and Baltimore</a:t>
            </a:r>
          </a:p>
          <a:p>
            <a:pPr defTabSz="924916">
              <a:defRPr/>
            </a:pPr>
            <a:endParaRPr lang="en-US" dirty="0">
              <a:solidFill>
                <a:srgbClr val="990033"/>
              </a:solidFill>
              <a:latin typeface="Knockout" panose="02000606050000020004" pitchFamily="2" charset="0"/>
              <a:ea typeface="Kozuka Gothic Pr6N H" panose="020B0800000000000000" pitchFamily="34" charset="-128"/>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dirty="0">
                <a:solidFill>
                  <a:srgbClr val="990033"/>
                </a:solidFill>
                <a:latin typeface="Knockout" panose="02000606050000020004" pitchFamily="2" charset="0"/>
                <a:ea typeface="Kozuka Gothic Pr6N H" panose="020B0800000000000000" pitchFamily="34" charset="-128"/>
              </a:rPr>
              <a:t>RAD transitions public housing properties regulated by Section 9 to the Section 8 program. This shift, or “conversion” allows the additional sources of private funding to fund repairs and preserve public housing.</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33</a:t>
            </a:fld>
            <a:endParaRPr lang="en-US"/>
          </a:p>
        </p:txBody>
      </p:sp>
    </p:spTree>
    <p:extLst>
      <p:ext uri="{BB962C8B-B14F-4D97-AF65-F5344CB8AC3E}">
        <p14:creationId xmlns:p14="http://schemas.microsoft.com/office/powerpoint/2010/main" val="361048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i="1" dirty="0">
                <a:solidFill>
                  <a:srgbClr val="990033"/>
                </a:solidFill>
                <a:latin typeface="Knockout" panose="02000606050000020004" pitchFamily="2" charset="0"/>
                <a:ea typeface="Kozuka Gothic Pr6N H" panose="020B0800000000000000" pitchFamily="34" charset="-128"/>
              </a:rPr>
              <a:t>RAD sites in Richmond CA, San Francisco and Baltimore</a:t>
            </a:r>
          </a:p>
          <a:p>
            <a:pPr defTabSz="924916">
              <a:defRPr/>
            </a:pPr>
            <a:endParaRPr lang="en-US" dirty="0">
              <a:solidFill>
                <a:srgbClr val="990033"/>
              </a:solidFill>
              <a:latin typeface="Knockout" panose="02000606050000020004" pitchFamily="2" charset="0"/>
              <a:ea typeface="Kozuka Gothic Pr6N H" panose="020B0800000000000000" pitchFamily="34" charset="-128"/>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dirty="0">
                <a:solidFill>
                  <a:srgbClr val="990033"/>
                </a:solidFill>
                <a:latin typeface="Knockout" panose="02000606050000020004" pitchFamily="2" charset="0"/>
                <a:ea typeface="Kozuka Gothic Pr6N H" panose="020B0800000000000000" pitchFamily="34" charset="-128"/>
              </a:rPr>
              <a:t>RAD transitions public housing properties regulated by Section 9 to the Section 8 program. This shift, or “conversion” allows the additional sources of private funding to fund repairs and preserve public housing.</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34</a:t>
            </a:fld>
            <a:endParaRPr lang="en-US"/>
          </a:p>
        </p:txBody>
      </p:sp>
    </p:spTree>
    <p:extLst>
      <p:ext uri="{BB962C8B-B14F-4D97-AF65-F5344CB8AC3E}">
        <p14:creationId xmlns:p14="http://schemas.microsoft.com/office/powerpoint/2010/main" val="76810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35</a:t>
            </a:fld>
            <a:endParaRPr lang="en-US"/>
          </a:p>
        </p:txBody>
      </p:sp>
    </p:spTree>
    <p:extLst>
      <p:ext uri="{BB962C8B-B14F-4D97-AF65-F5344CB8AC3E}">
        <p14:creationId xmlns:p14="http://schemas.microsoft.com/office/powerpoint/2010/main" val="3377104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latin typeface="GT America" panose="00000500000000000000" pitchFamily="2" charset="0"/>
              </a:rPr>
              <a:t>Ocean Bay apartments in the Rockaways</a:t>
            </a:r>
          </a:p>
          <a:p>
            <a:endParaRPr lang="en-US" i="1" dirty="0">
              <a:latin typeface="GT America" panose="00000500000000000000" pitchFamily="2" charset="0"/>
            </a:endParaRPr>
          </a:p>
          <a:p>
            <a:r>
              <a:rPr lang="en-US" dirty="0">
                <a:latin typeface="GT America" panose="00000500000000000000" pitchFamily="2" charset="0"/>
              </a:rPr>
              <a:t>Goals of RAD:</a:t>
            </a:r>
          </a:p>
          <a:p>
            <a:pPr marL="462447" indent="-462447">
              <a:buFont typeface="Arial" panose="020B0604020202020204" pitchFamily="34" charset="0"/>
              <a:buChar char="•"/>
            </a:pPr>
            <a:r>
              <a:rPr lang="en-US" dirty="0">
                <a:latin typeface="GT America" panose="00000500000000000000" pitchFamily="2" charset="0"/>
              </a:rPr>
              <a:t>Help PHAs become more financially stable through private market financing. </a:t>
            </a:r>
          </a:p>
          <a:p>
            <a:pPr marL="462447" indent="-462447">
              <a:buFont typeface="Arial" panose="020B0604020202020204" pitchFamily="34" charset="0"/>
              <a:buChar char="•"/>
            </a:pPr>
            <a:r>
              <a:rPr lang="en-US" dirty="0">
                <a:latin typeface="GT America" panose="00000500000000000000" pitchFamily="2" charset="0"/>
              </a:rPr>
              <a:t>Guarantee long-term affordability and stability for existing public housing residents. </a:t>
            </a:r>
          </a:p>
          <a:p>
            <a:pPr marL="462447" indent="-462447">
              <a:buFont typeface="Arial" panose="020B0604020202020204" pitchFamily="34" charset="0"/>
              <a:buChar char="•"/>
            </a:pPr>
            <a:r>
              <a:rPr lang="en-US" dirty="0">
                <a:latin typeface="GT America" panose="00000500000000000000" pitchFamily="2" charset="0"/>
              </a:rPr>
              <a:t>Address capital needs AND anticipated maintenance and repairs for a selected property over a 20-year period. </a:t>
            </a:r>
          </a:p>
          <a:p>
            <a:pPr lvl="0"/>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36</a:t>
            </a:fld>
            <a:endParaRPr lang="en-US"/>
          </a:p>
        </p:txBody>
      </p:sp>
    </p:spTree>
    <p:extLst>
      <p:ext uri="{BB962C8B-B14F-4D97-AF65-F5344CB8AC3E}">
        <p14:creationId xmlns:p14="http://schemas.microsoft.com/office/powerpoint/2010/main" val="1928542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latin typeface="GT America" panose="00000500000000000000" pitchFamily="2" charset="0"/>
              </a:rPr>
              <a:t>Ocean Bay apartments in the Rockaways</a:t>
            </a:r>
          </a:p>
          <a:p>
            <a:endParaRPr lang="en-US" i="1" dirty="0">
              <a:latin typeface="GT America" panose="00000500000000000000" pitchFamily="2" charset="0"/>
            </a:endParaRPr>
          </a:p>
          <a:p>
            <a:r>
              <a:rPr lang="en-US" dirty="0">
                <a:latin typeface="GT America" panose="00000500000000000000" pitchFamily="2" charset="0"/>
              </a:rPr>
              <a:t>Goals of RAD:</a:t>
            </a:r>
          </a:p>
          <a:p>
            <a:pPr marL="462447" indent="-462447">
              <a:buFont typeface="Arial" panose="020B0604020202020204" pitchFamily="34" charset="0"/>
              <a:buChar char="•"/>
            </a:pPr>
            <a:r>
              <a:rPr lang="en-US" dirty="0">
                <a:latin typeface="GT America" panose="00000500000000000000" pitchFamily="2" charset="0"/>
              </a:rPr>
              <a:t>Help PHAs become more financially stable through private market financing. </a:t>
            </a:r>
          </a:p>
          <a:p>
            <a:pPr marL="462447" indent="-462447">
              <a:buFont typeface="Arial" panose="020B0604020202020204" pitchFamily="34" charset="0"/>
              <a:buChar char="•"/>
            </a:pPr>
            <a:r>
              <a:rPr lang="en-US" dirty="0">
                <a:latin typeface="GT America" panose="00000500000000000000" pitchFamily="2" charset="0"/>
              </a:rPr>
              <a:t>Guarantee long-term affordability and stability for existing public housing residents. </a:t>
            </a:r>
          </a:p>
          <a:p>
            <a:pPr marL="462447" indent="-462447">
              <a:buFont typeface="Arial" panose="020B0604020202020204" pitchFamily="34" charset="0"/>
              <a:buChar char="•"/>
            </a:pPr>
            <a:r>
              <a:rPr lang="en-US" dirty="0">
                <a:latin typeface="GT America" panose="00000500000000000000" pitchFamily="2" charset="0"/>
              </a:rPr>
              <a:t>Address capital needs AND anticipated maintenance and repairs for a selected property over a 20-year period. </a:t>
            </a:r>
          </a:p>
          <a:p>
            <a:pPr lvl="0"/>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37</a:t>
            </a:fld>
            <a:endParaRPr lang="en-US"/>
          </a:p>
        </p:txBody>
      </p:sp>
    </p:spTree>
    <p:extLst>
      <p:ext uri="{BB962C8B-B14F-4D97-AF65-F5344CB8AC3E}">
        <p14:creationId xmlns:p14="http://schemas.microsoft.com/office/powerpoint/2010/main" val="1618303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Funding for public housing requires support and approval from Congress. Historically, this funding has not been predictable and has not been enough. RAD was created as a tool to allow Public Housing Authorities (PHAs) to access other forms of financing to complete needed building improvements. </a:t>
            </a:r>
          </a:p>
        </p:txBody>
      </p:sp>
      <p:sp>
        <p:nvSpPr>
          <p:cNvPr id="4" name="Slide Number Placeholder 3"/>
          <p:cNvSpPr>
            <a:spLocks noGrp="1"/>
          </p:cNvSpPr>
          <p:nvPr>
            <p:ph type="sldNum" sz="quarter" idx="10"/>
          </p:nvPr>
        </p:nvSpPr>
        <p:spPr/>
        <p:txBody>
          <a:bodyPr/>
          <a:lstStyle/>
          <a:p>
            <a:fld id="{DF8F7A61-D374-4708-8ABC-8E05D991037D}" type="slidenum">
              <a:rPr lang="en-US" smtClean="0"/>
              <a:t>38</a:t>
            </a:fld>
            <a:endParaRPr lang="en-US"/>
          </a:p>
        </p:txBody>
      </p:sp>
    </p:spTree>
    <p:extLst>
      <p:ext uri="{BB962C8B-B14F-4D97-AF65-F5344CB8AC3E}">
        <p14:creationId xmlns:p14="http://schemas.microsoft.com/office/powerpoint/2010/main" val="2060369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dirty="0">
                <a:solidFill>
                  <a:srgbClr val="0E7DC8"/>
                </a:solidFill>
                <a:latin typeface="GT America Bold" panose="00000800000000000000" pitchFamily="2" charset="0"/>
                <a:ea typeface="Kozuka Gothic Pr6N H" panose="020B0800000000000000" pitchFamily="34" charset="-128"/>
              </a:rPr>
              <a:t>RAD is a preservation strategy: </a:t>
            </a:r>
            <a:r>
              <a:rPr lang="en-US" dirty="0">
                <a:latin typeface="GT America Bold" panose="00000800000000000000" pitchFamily="2" charset="0"/>
                <a:ea typeface="Kozuka Gothic Pr6N H" panose="020B0800000000000000" pitchFamily="34" charset="-128"/>
              </a:rPr>
              <a:t>by changing the financing structure, developments can access additional funding streams to make repairs and preserve affordability.</a:t>
            </a:r>
          </a:p>
          <a:p>
            <a:pPr defTabSz="924916">
              <a:defRPr/>
            </a:pPr>
            <a:r>
              <a:rPr lang="en-US" dirty="0"/>
              <a:t>A small percentage of households</a:t>
            </a:r>
            <a:r>
              <a:rPr lang="en-US" baseline="0" dirty="0"/>
              <a:t> may have a rent increase that will be phased in over 5 years. NYCHA will eventually be raising rents to be set at 30% of income as well.</a:t>
            </a:r>
            <a:endParaRPr lang="en-US" dirty="0"/>
          </a:p>
          <a:p>
            <a:pPr defTabSz="924916">
              <a:defRPr/>
            </a:pPr>
            <a:endParaRPr lang="en-US" dirty="0">
              <a:latin typeface="GT America Bold" panose="00000800000000000000" pitchFamily="2" charset="0"/>
              <a:ea typeface="Kozuka Gothic Pr6N H" panose="020B0800000000000000" pitchFamily="34" charset="-128"/>
            </a:endParaRP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39</a:t>
            </a:fld>
            <a:endParaRPr lang="en-US"/>
          </a:p>
        </p:txBody>
      </p:sp>
    </p:spTree>
    <p:extLst>
      <p:ext uri="{BB962C8B-B14F-4D97-AF65-F5344CB8AC3E}">
        <p14:creationId xmlns:p14="http://schemas.microsoft.com/office/powerpoint/2010/main" val="6666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smtClean="0"/>
              <a:t>To understand What RAD it is important to examine the historical events that led to the current circumstances that prompted the creation of RAD</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a:t>
            </a:fld>
            <a:endParaRPr lang="en-US"/>
          </a:p>
        </p:txBody>
      </p:sp>
    </p:spTree>
    <p:extLst>
      <p:ext uri="{BB962C8B-B14F-4D97-AF65-F5344CB8AC3E}">
        <p14:creationId xmlns:p14="http://schemas.microsoft.com/office/powerpoint/2010/main" val="3579590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40</a:t>
            </a:fld>
            <a:endParaRPr lang="en-US"/>
          </a:p>
        </p:txBody>
      </p:sp>
    </p:spTree>
    <p:extLst>
      <p:ext uri="{BB962C8B-B14F-4D97-AF65-F5344CB8AC3E}">
        <p14:creationId xmlns:p14="http://schemas.microsoft.com/office/powerpoint/2010/main" val="3896502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41</a:t>
            </a:fld>
            <a:endParaRPr lang="en-US"/>
          </a:p>
        </p:txBody>
      </p:sp>
    </p:spTree>
    <p:extLst>
      <p:ext uri="{BB962C8B-B14F-4D97-AF65-F5344CB8AC3E}">
        <p14:creationId xmlns:p14="http://schemas.microsoft.com/office/powerpoint/2010/main" val="200355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42</a:t>
            </a:fld>
            <a:endParaRPr lang="en-US"/>
          </a:p>
        </p:txBody>
      </p:sp>
    </p:spTree>
    <p:extLst>
      <p:ext uri="{BB962C8B-B14F-4D97-AF65-F5344CB8AC3E}">
        <p14:creationId xmlns:p14="http://schemas.microsoft.com/office/powerpoint/2010/main" val="2375280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43</a:t>
            </a:fld>
            <a:endParaRPr lang="en-US"/>
          </a:p>
        </p:txBody>
      </p:sp>
    </p:spTree>
    <p:extLst>
      <p:ext uri="{BB962C8B-B14F-4D97-AF65-F5344CB8AC3E}">
        <p14:creationId xmlns:p14="http://schemas.microsoft.com/office/powerpoint/2010/main" val="985307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44</a:t>
            </a:fld>
            <a:endParaRPr lang="en-US"/>
          </a:p>
        </p:txBody>
      </p:sp>
    </p:spTree>
    <p:extLst>
      <p:ext uri="{BB962C8B-B14F-4D97-AF65-F5344CB8AC3E}">
        <p14:creationId xmlns:p14="http://schemas.microsoft.com/office/powerpoint/2010/main" val="2288763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45</a:t>
            </a:fld>
            <a:endParaRPr lang="en-US"/>
          </a:p>
        </p:txBody>
      </p:sp>
    </p:spTree>
    <p:extLst>
      <p:ext uri="{BB962C8B-B14F-4D97-AF65-F5344CB8AC3E}">
        <p14:creationId xmlns:p14="http://schemas.microsoft.com/office/powerpoint/2010/main" val="2002113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46</a:t>
            </a:fld>
            <a:endParaRPr lang="en-US"/>
          </a:p>
        </p:txBody>
      </p:sp>
    </p:spTree>
    <p:extLst>
      <p:ext uri="{BB962C8B-B14F-4D97-AF65-F5344CB8AC3E}">
        <p14:creationId xmlns:p14="http://schemas.microsoft.com/office/powerpoint/2010/main" val="1177719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F8F7A61-D374-4708-8ABC-8E05D991037D}" type="slidenum">
              <a:rPr lang="en-US" smtClean="0"/>
              <a:t>47</a:t>
            </a:fld>
            <a:endParaRPr lang="en-US"/>
          </a:p>
        </p:txBody>
      </p:sp>
    </p:spTree>
    <p:extLst>
      <p:ext uri="{BB962C8B-B14F-4D97-AF65-F5344CB8AC3E}">
        <p14:creationId xmlns:p14="http://schemas.microsoft.com/office/powerpoint/2010/main" val="1433899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Refer to Risks and Benefits section of RAD handbook</a:t>
            </a:r>
          </a:p>
        </p:txBody>
      </p:sp>
      <p:sp>
        <p:nvSpPr>
          <p:cNvPr id="4" name="Slide Number Placeholder 3"/>
          <p:cNvSpPr>
            <a:spLocks noGrp="1"/>
          </p:cNvSpPr>
          <p:nvPr>
            <p:ph type="sldNum" sz="quarter" idx="10"/>
          </p:nvPr>
        </p:nvSpPr>
        <p:spPr/>
        <p:txBody>
          <a:bodyPr/>
          <a:lstStyle/>
          <a:p>
            <a:fld id="{DF8F7A61-D374-4708-8ABC-8E05D991037D}" type="slidenum">
              <a:rPr lang="en-US" smtClean="0"/>
              <a:t>48</a:t>
            </a:fld>
            <a:endParaRPr lang="en-US"/>
          </a:p>
        </p:txBody>
      </p:sp>
    </p:spTree>
    <p:extLst>
      <p:ext uri="{BB962C8B-B14F-4D97-AF65-F5344CB8AC3E}">
        <p14:creationId xmlns:p14="http://schemas.microsoft.com/office/powerpoint/2010/main" val="548566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49</a:t>
            </a:fld>
            <a:endParaRPr lang="en-US"/>
          </a:p>
        </p:txBody>
      </p:sp>
    </p:spTree>
    <p:extLst>
      <p:ext uri="{BB962C8B-B14F-4D97-AF65-F5344CB8AC3E}">
        <p14:creationId xmlns:p14="http://schemas.microsoft.com/office/powerpoint/2010/main" val="271959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Public Housing was initially created to address several concerns of the day: </a:t>
            </a:r>
          </a:p>
          <a:p>
            <a:pPr marL="173422" indent="-173422">
              <a:buFont typeface="Arial" panose="020B0604020202020204" pitchFamily="34" charset="0"/>
              <a:buChar char="•"/>
            </a:pPr>
            <a:r>
              <a:rPr lang="en-US" dirty="0"/>
              <a:t>Substandard living conditions and public health concerns in slums; </a:t>
            </a:r>
          </a:p>
          <a:p>
            <a:pPr marL="173422" indent="-173422">
              <a:buFont typeface="Arial" panose="020B0604020202020204" pitchFamily="34" charset="0"/>
              <a:buChar char="•"/>
            </a:pPr>
            <a:r>
              <a:rPr lang="en-US" dirty="0"/>
              <a:t>Assist working families for whom the private housing market was out of reach, and; </a:t>
            </a:r>
          </a:p>
          <a:p>
            <a:pPr marL="173422" indent="-173422">
              <a:buFont typeface="Arial" panose="020B0604020202020204" pitchFamily="34" charset="0"/>
              <a:buChar char="•"/>
            </a:pPr>
            <a:r>
              <a:rPr lang="en-US" dirty="0"/>
              <a:t>Help returning war veterans secure housing </a:t>
            </a: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a:t>
            </a:fld>
            <a:endParaRPr lang="en-US"/>
          </a:p>
        </p:txBody>
      </p:sp>
    </p:spTree>
    <p:extLst>
      <p:ext uri="{BB962C8B-B14F-4D97-AF65-F5344CB8AC3E}">
        <p14:creationId xmlns:p14="http://schemas.microsoft.com/office/powerpoint/2010/main" val="1605361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50</a:t>
            </a:fld>
            <a:endParaRPr lang="en-US"/>
          </a:p>
        </p:txBody>
      </p:sp>
    </p:spTree>
    <p:extLst>
      <p:ext uri="{BB962C8B-B14F-4D97-AF65-F5344CB8AC3E}">
        <p14:creationId xmlns:p14="http://schemas.microsoft.com/office/powerpoint/2010/main" val="742890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51</a:t>
            </a:fld>
            <a:endParaRPr lang="en-US"/>
          </a:p>
        </p:txBody>
      </p:sp>
    </p:spTree>
    <p:extLst>
      <p:ext uri="{BB962C8B-B14F-4D97-AF65-F5344CB8AC3E}">
        <p14:creationId xmlns:p14="http://schemas.microsoft.com/office/powerpoint/2010/main" val="560950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*In order to avoid any surprises or restrictions, you need to pay attention to the lease changes and documents you’ll have to sign. Residents must make sure all household members are on their existing lease to ensure their right to stay after conversion.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*Make sure you talk to your property manager about adding members to your lease and/or registering pets and appliances and look out for opportunities to make these additions. We will discuss this further in Section 2.</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52</a:t>
            </a:fld>
            <a:endParaRPr lang="en-US"/>
          </a:p>
        </p:txBody>
      </p:sp>
    </p:spTree>
    <p:extLst>
      <p:ext uri="{BB962C8B-B14F-4D97-AF65-F5344CB8AC3E}">
        <p14:creationId xmlns:p14="http://schemas.microsoft.com/office/powerpoint/2010/main" val="1616837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53</a:t>
            </a:fld>
            <a:endParaRPr lang="en-US"/>
          </a:p>
        </p:txBody>
      </p:sp>
    </p:spTree>
    <p:extLst>
      <p:ext uri="{BB962C8B-B14F-4D97-AF65-F5344CB8AC3E}">
        <p14:creationId xmlns:p14="http://schemas.microsoft.com/office/powerpoint/2010/main" val="24551454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54</a:t>
            </a:fld>
            <a:endParaRPr lang="en-US"/>
          </a:p>
        </p:txBody>
      </p:sp>
    </p:spTree>
    <p:extLst>
      <p:ext uri="{BB962C8B-B14F-4D97-AF65-F5344CB8AC3E}">
        <p14:creationId xmlns:p14="http://schemas.microsoft.com/office/powerpoint/2010/main" val="105814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In addition to job opportunities, the new property manager is required to develop a plan for resident services and programs. There will be opportunities for tenants to advocate for specific services or provide input on their service needs and priorities. You’ll want to take advantage of opportunities to weigh in on these plans, so be sure to pay attention to the timeline, and meeting notices that you should receive.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55</a:t>
            </a:fld>
            <a:endParaRPr lang="en-US"/>
          </a:p>
        </p:txBody>
      </p:sp>
    </p:spTree>
    <p:extLst>
      <p:ext uri="{BB962C8B-B14F-4D97-AF65-F5344CB8AC3E}">
        <p14:creationId xmlns:p14="http://schemas.microsoft.com/office/powerpoint/2010/main" val="3722376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56</a:t>
            </a:fld>
            <a:endParaRPr lang="en-US"/>
          </a:p>
        </p:txBody>
      </p:sp>
    </p:spTree>
    <p:extLst>
      <p:ext uri="{BB962C8B-B14F-4D97-AF65-F5344CB8AC3E}">
        <p14:creationId xmlns:p14="http://schemas.microsoft.com/office/powerpoint/2010/main" val="2440241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57</a:t>
            </a:fld>
            <a:endParaRPr lang="en-US"/>
          </a:p>
        </p:txBody>
      </p:sp>
    </p:spTree>
    <p:extLst>
      <p:ext uri="{BB962C8B-B14F-4D97-AF65-F5344CB8AC3E}">
        <p14:creationId xmlns:p14="http://schemas.microsoft.com/office/powerpoint/2010/main" val="303481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Construction of the 1</a:t>
            </a:r>
            <a:r>
              <a:rPr lang="en-US" i="1" baseline="30000" dirty="0"/>
              <a:t>st</a:t>
            </a:r>
            <a:r>
              <a:rPr lang="en-US" i="1" dirty="0"/>
              <a:t> houses in NYC</a:t>
            </a:r>
          </a:p>
          <a:p>
            <a:endParaRPr lang="en-US" dirty="0"/>
          </a:p>
          <a:p>
            <a:r>
              <a:rPr lang="en-US" dirty="0" smtClean="0"/>
              <a:t>Several important federal policies serve as the foundation for how public housing took shape.</a:t>
            </a:r>
            <a:endParaRPr lang="en-US" dirty="0"/>
          </a:p>
        </p:txBody>
      </p:sp>
      <p:sp>
        <p:nvSpPr>
          <p:cNvPr id="4" name="Slide Number Placeholder 3"/>
          <p:cNvSpPr>
            <a:spLocks noGrp="1"/>
          </p:cNvSpPr>
          <p:nvPr>
            <p:ph type="sldNum" sz="quarter" idx="10"/>
          </p:nvPr>
        </p:nvSpPr>
        <p:spPr/>
        <p:txBody>
          <a:bodyPr/>
          <a:lstStyle/>
          <a:p>
            <a:fld id="{DF8F7A61-D374-4708-8ABC-8E05D991037D}" type="slidenum">
              <a:rPr lang="en-US" smtClean="0"/>
              <a:t>6</a:t>
            </a:fld>
            <a:endParaRPr lang="en-US"/>
          </a:p>
        </p:txBody>
      </p:sp>
    </p:spTree>
    <p:extLst>
      <p:ext uri="{BB962C8B-B14F-4D97-AF65-F5344CB8AC3E}">
        <p14:creationId xmlns:p14="http://schemas.microsoft.com/office/powerpoint/2010/main" val="89217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Construction of the 1</a:t>
            </a:r>
            <a:r>
              <a:rPr lang="en-US" i="1" baseline="30000" dirty="0"/>
              <a:t>st</a:t>
            </a:r>
            <a:r>
              <a:rPr lang="en-US" i="1" dirty="0"/>
              <a:t> houses in NYC</a:t>
            </a:r>
          </a:p>
          <a:p>
            <a:endParaRPr lang="en-US" dirty="0"/>
          </a:p>
          <a:p>
            <a:r>
              <a:rPr lang="en-US" dirty="0"/>
              <a:t>A series of U.S. Housing Acts (in 1934, 1937 and 1947) sought to revive the housing industry following the Great Depression, set new national goals for housing quality, and established subsidies for local public housing authorities. </a:t>
            </a:r>
          </a:p>
          <a:p>
            <a:r>
              <a:rPr lang="en-US" dirty="0"/>
              <a:t>These acts secured the money and political will needed to create public housing, but cities still needed to find the space to build them. </a:t>
            </a:r>
          </a:p>
        </p:txBody>
      </p:sp>
      <p:sp>
        <p:nvSpPr>
          <p:cNvPr id="4" name="Slide Number Placeholder 3"/>
          <p:cNvSpPr>
            <a:spLocks noGrp="1"/>
          </p:cNvSpPr>
          <p:nvPr>
            <p:ph type="sldNum" sz="quarter" idx="10"/>
          </p:nvPr>
        </p:nvSpPr>
        <p:spPr/>
        <p:txBody>
          <a:bodyPr/>
          <a:lstStyle/>
          <a:p>
            <a:fld id="{DF8F7A61-D374-4708-8ABC-8E05D991037D}" type="slidenum">
              <a:rPr lang="en-US" smtClean="0"/>
              <a:t>7</a:t>
            </a:fld>
            <a:endParaRPr lang="en-US"/>
          </a:p>
        </p:txBody>
      </p:sp>
    </p:spTree>
    <p:extLst>
      <p:ext uri="{BB962C8B-B14F-4D97-AF65-F5344CB8AC3E}">
        <p14:creationId xmlns:p14="http://schemas.microsoft.com/office/powerpoint/2010/main" val="120831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“Slum clearance” in Williamsburg to make way for the Williamsburg houses</a:t>
            </a:r>
          </a:p>
          <a:p>
            <a:endParaRPr lang="en-US" dirty="0"/>
          </a:p>
          <a:p>
            <a:r>
              <a:rPr lang="en-US" dirty="0"/>
              <a:t>Large urban renewal projects that contributed to the destruction of existing neighborhoods (called “slum clearance”) were used to make way for public housing developments and other infrastructure projects. </a:t>
            </a:r>
          </a:p>
        </p:txBody>
      </p:sp>
      <p:sp>
        <p:nvSpPr>
          <p:cNvPr id="4" name="Slide Number Placeholder 3"/>
          <p:cNvSpPr>
            <a:spLocks noGrp="1"/>
          </p:cNvSpPr>
          <p:nvPr>
            <p:ph type="sldNum" sz="quarter" idx="10"/>
          </p:nvPr>
        </p:nvSpPr>
        <p:spPr/>
        <p:txBody>
          <a:bodyPr/>
          <a:lstStyle/>
          <a:p>
            <a:fld id="{DF8F7A61-D374-4708-8ABC-8E05D991037D}" type="slidenum">
              <a:rPr lang="en-US" smtClean="0"/>
              <a:t>8</a:t>
            </a:fld>
            <a:endParaRPr lang="en-US"/>
          </a:p>
        </p:txBody>
      </p:sp>
    </p:spTree>
    <p:extLst>
      <p:ext uri="{BB962C8B-B14F-4D97-AF65-F5344CB8AC3E}">
        <p14:creationId xmlns:p14="http://schemas.microsoft.com/office/powerpoint/2010/main" val="69877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i="1" dirty="0"/>
              <a:t>“Slum clearance” in Williamsburg to make way for the Williamsburg houses</a:t>
            </a:r>
          </a:p>
          <a:p>
            <a:endParaRPr lang="en-US" dirty="0"/>
          </a:p>
          <a:p>
            <a:r>
              <a:rPr lang="en-US" dirty="0"/>
              <a:t>Large urban renewal projects that contributed to the destruction of existing neighborhoods (called “slum clearance”) were used to make way for public housing developments and other infrastructure projects. </a:t>
            </a:r>
          </a:p>
        </p:txBody>
      </p:sp>
      <p:sp>
        <p:nvSpPr>
          <p:cNvPr id="4" name="Slide Number Placeholder 3"/>
          <p:cNvSpPr>
            <a:spLocks noGrp="1"/>
          </p:cNvSpPr>
          <p:nvPr>
            <p:ph type="sldNum" sz="quarter" idx="10"/>
          </p:nvPr>
        </p:nvSpPr>
        <p:spPr/>
        <p:txBody>
          <a:bodyPr/>
          <a:lstStyle/>
          <a:p>
            <a:fld id="{DF8F7A61-D374-4708-8ABC-8E05D991037D}" type="slidenum">
              <a:rPr lang="en-US" smtClean="0"/>
              <a:t>9</a:t>
            </a:fld>
            <a:endParaRPr lang="en-US"/>
          </a:p>
        </p:txBody>
      </p:sp>
    </p:spTree>
    <p:extLst>
      <p:ext uri="{BB962C8B-B14F-4D97-AF65-F5344CB8AC3E}">
        <p14:creationId xmlns:p14="http://schemas.microsoft.com/office/powerpoint/2010/main" val="293010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DD8DBF-5856-4BA1-85D8-5ADD796D496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421967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D8DBF-5856-4BA1-85D8-5ADD796D496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115177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D8DBF-5856-4BA1-85D8-5ADD796D496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17587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D8DBF-5856-4BA1-85D8-5ADD796D496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76812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D8DBF-5856-4BA1-85D8-5ADD796D496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89461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DD8DBF-5856-4BA1-85D8-5ADD796D496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347137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DD8DBF-5856-4BA1-85D8-5ADD796D4960}"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3886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DD8DBF-5856-4BA1-85D8-5ADD796D4960}"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42786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D8DBF-5856-4BA1-85D8-5ADD796D4960}"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50108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D8DBF-5856-4BA1-85D8-5ADD796D496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68687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D8DBF-5856-4BA1-85D8-5ADD796D496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9E8C-1982-48CD-AE7E-44DBD2ACF480}" type="slidenum">
              <a:rPr lang="en-US" smtClean="0"/>
              <a:t>‹#›</a:t>
            </a:fld>
            <a:endParaRPr lang="en-US"/>
          </a:p>
        </p:txBody>
      </p:sp>
    </p:spTree>
    <p:extLst>
      <p:ext uri="{BB962C8B-B14F-4D97-AF65-F5344CB8AC3E}">
        <p14:creationId xmlns:p14="http://schemas.microsoft.com/office/powerpoint/2010/main" val="202498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D8DBF-5856-4BA1-85D8-5ADD796D4960}" type="datetimeFigureOut">
              <a:rPr lang="en-US" smtClean="0"/>
              <a:t>11/17/2017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69E8C-1982-48CD-AE7E-44DBD2ACF480}" type="slidenum">
              <a:rPr lang="en-US" smtClean="0"/>
              <a:t>‹#›</a:t>
            </a:fld>
            <a:endParaRPr lang="en-US"/>
          </a:p>
        </p:txBody>
      </p:sp>
    </p:spTree>
    <p:extLst>
      <p:ext uri="{BB962C8B-B14F-4D97-AF65-F5344CB8AC3E}">
        <p14:creationId xmlns:p14="http://schemas.microsoft.com/office/powerpoint/2010/main" val="1646136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0E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838199" y="2830285"/>
            <a:ext cx="6694715" cy="1665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500" b="1" dirty="0">
                <a:solidFill>
                  <a:schemeClr val="bg1"/>
                </a:solidFill>
                <a:latin typeface="+mn-lt"/>
                <a:ea typeface="Galaxie Polaris Condensed Heavy" pitchFamily="50" charset="0"/>
                <a:cs typeface="Galaxie Polaris Condensed Heavy" pitchFamily="50" charset="0"/>
              </a:rPr>
              <a:t>RAD 101</a:t>
            </a:r>
          </a:p>
        </p:txBody>
      </p:sp>
      <p:sp>
        <p:nvSpPr>
          <p:cNvPr id="2" name="Rectangle 1"/>
          <p:cNvSpPr/>
          <p:nvPr/>
        </p:nvSpPr>
        <p:spPr>
          <a:xfrm>
            <a:off x="838199" y="4572000"/>
            <a:ext cx="8175172" cy="1077218"/>
          </a:xfrm>
          <a:prstGeom prst="rect">
            <a:avLst/>
          </a:prstGeom>
        </p:spPr>
        <p:txBody>
          <a:bodyPr wrap="square">
            <a:spAutoFit/>
          </a:bodyPr>
          <a:lstStyle/>
          <a:p>
            <a:r>
              <a:rPr lang="en-US" sz="3200" b="1" dirty="0">
                <a:solidFill>
                  <a:schemeClr val="bg1"/>
                </a:solidFill>
                <a:ea typeface="Galaxie Polaris Condensed Heavy" pitchFamily="50" charset="0"/>
                <a:cs typeface="Galaxie Polaris Condensed Heavy" pitchFamily="50" charset="0"/>
              </a:rPr>
              <a:t>A. WHAT IS RAD AND WHY IS IT HAPPENING? </a:t>
            </a:r>
          </a:p>
          <a:p>
            <a:r>
              <a:rPr lang="en-US" sz="3200" b="1" dirty="0">
                <a:solidFill>
                  <a:schemeClr val="bg1"/>
                </a:solidFill>
                <a:ea typeface="Galaxie Polaris Condensed Heavy" pitchFamily="50" charset="0"/>
                <a:cs typeface="Galaxie Polaris Condensed Heavy" pitchFamily="50" charset="0"/>
              </a:rPr>
              <a:t>B. WHAT CAN YOU EXPECT?</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ea typeface="Kozuka Gothic Pr6N H" panose="020B0800000000000000" pitchFamily="34" charset="-128"/>
              </a:rPr>
              <a:t>RAD Curriculum Guide: Your roadmap for understanding RAD: Rental Assistance Demonstration</a:t>
            </a:r>
          </a:p>
        </p:txBody>
      </p:sp>
    </p:spTree>
    <p:extLst>
      <p:ext uri="{BB962C8B-B14F-4D97-AF65-F5344CB8AC3E}">
        <p14:creationId xmlns:p14="http://schemas.microsoft.com/office/powerpoint/2010/main" val="396299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6792"/>
            <a:ext cx="6318152" cy="42121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2158"/>
          <a:stretch/>
        </p:blipFill>
        <p:spPr>
          <a:xfrm>
            <a:off x="6235547" y="1646790"/>
            <a:ext cx="5956453" cy="4212103"/>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28532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646792"/>
            <a:ext cx="6318152" cy="4212102"/>
          </a:xfrm>
          <a:prstGeom prst="rect">
            <a:avLst/>
          </a:prstGeom>
        </p:spPr>
      </p:pic>
      <p:pic>
        <p:nvPicPr>
          <p:cNvPr id="4" name="Picture 3"/>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r="22158"/>
          <a:stretch/>
        </p:blipFill>
        <p:spPr>
          <a:xfrm>
            <a:off x="6235547" y="1646790"/>
            <a:ext cx="5956453" cy="4212103"/>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9" name="TextBox 8">
            <a:extLst>
              <a:ext uri="{FF2B5EF4-FFF2-40B4-BE49-F238E27FC236}">
                <a16:creationId xmlns="" xmlns:a16="http://schemas.microsoft.com/office/drawing/2014/main" id="{5D0272BB-83DF-42EA-A806-D2E81D74E8C5}"/>
              </a:ext>
            </a:extLst>
          </p:cNvPr>
          <p:cNvSpPr txBox="1"/>
          <p:nvPr/>
        </p:nvSpPr>
        <p:spPr>
          <a:xfrm>
            <a:off x="1804525" y="3132058"/>
            <a:ext cx="8582951" cy="954107"/>
          </a:xfrm>
          <a:prstGeom prst="rect">
            <a:avLst/>
          </a:prstGeom>
          <a:noFill/>
        </p:spPr>
        <p:txBody>
          <a:bodyPr wrap="square" rtlCol="0" anchor="ctr">
            <a:spAutoFit/>
          </a:bodyPr>
          <a:lstStyle/>
          <a:p>
            <a:r>
              <a:rPr lang="en-US" sz="2800" b="1" dirty="0"/>
              <a:t>This ended up decreasing the number of total housing units since demolished units were not always replaced. </a:t>
            </a:r>
          </a:p>
        </p:txBody>
      </p:sp>
    </p:spTree>
    <p:extLst>
      <p:ext uri="{BB962C8B-B14F-4D97-AF65-F5344CB8AC3E}">
        <p14:creationId xmlns:p14="http://schemas.microsoft.com/office/powerpoint/2010/main" val="394834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22"/>
            <a:ext cx="12192000" cy="6609878"/>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23136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248122"/>
            <a:ext cx="12192000" cy="6609878"/>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9" name="TextBox 8">
            <a:extLst>
              <a:ext uri="{FF2B5EF4-FFF2-40B4-BE49-F238E27FC236}">
                <a16:creationId xmlns="" xmlns:a16="http://schemas.microsoft.com/office/drawing/2014/main" id="{AFAA5669-B285-4517-8B5A-C5190C6E08B0}"/>
              </a:ext>
            </a:extLst>
          </p:cNvPr>
          <p:cNvSpPr txBox="1"/>
          <p:nvPr/>
        </p:nvSpPr>
        <p:spPr>
          <a:xfrm>
            <a:off x="2606371" y="3210031"/>
            <a:ext cx="6979257" cy="1384995"/>
          </a:xfrm>
          <a:prstGeom prst="rect">
            <a:avLst/>
          </a:prstGeom>
          <a:noFill/>
        </p:spPr>
        <p:txBody>
          <a:bodyPr wrap="square" rtlCol="0" anchor="ctr">
            <a:spAutoFit/>
          </a:bodyPr>
          <a:lstStyle/>
          <a:p>
            <a:r>
              <a:rPr lang="en-US" sz="2800" b="1" dirty="0"/>
              <a:t>HUD was created in 1965 to address housing challenges throughout the country, and address city-related problems. </a:t>
            </a:r>
          </a:p>
        </p:txBody>
      </p:sp>
    </p:spTree>
    <p:extLst>
      <p:ext uri="{BB962C8B-B14F-4D97-AF65-F5344CB8AC3E}">
        <p14:creationId xmlns:p14="http://schemas.microsoft.com/office/powerpoint/2010/main" val="300780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2317" y="1371600"/>
            <a:ext cx="3746324" cy="489141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mn-lt"/>
                <a:ea typeface="Kozuka Gothic Pr6N H" panose="020B0800000000000000" pitchFamily="34" charset="-128"/>
              </a:rPr>
              <a:t>NAME OF DEVELOPMENT</a:t>
            </a:r>
          </a:p>
          <a:p>
            <a:pPr algn="l"/>
            <a:endParaRPr lang="en-US" sz="2800" dirty="0">
              <a:latin typeface="+mn-lt"/>
              <a:ea typeface="Kozuka Gothic Pr6N H" panose="020B0800000000000000" pitchFamily="34" charset="-128"/>
            </a:endParaRPr>
          </a:p>
          <a:p>
            <a:pPr marL="457200" indent="-457200" algn="l">
              <a:buFont typeface="Arial" panose="020B0604020202020204" pitchFamily="34" charset="0"/>
              <a:buChar char="•"/>
            </a:pPr>
            <a:r>
              <a:rPr lang="en-US" sz="3600" dirty="0">
                <a:latin typeface="+mn-lt"/>
              </a:rPr>
              <a:t>Built in 19XX</a:t>
            </a:r>
          </a:p>
          <a:p>
            <a:pPr marL="457200" indent="-457200" algn="l">
              <a:buFont typeface="Arial" panose="020B0604020202020204" pitchFamily="34" charset="0"/>
              <a:buChar char="•"/>
            </a:pPr>
            <a:r>
              <a:rPr lang="en-US" sz="3600" dirty="0">
                <a:latin typeface="+mn-lt"/>
                <a:ea typeface="Kozuka Gothic Pr6N H" panose="020B0800000000000000" pitchFamily="34" charset="-128"/>
              </a:rPr>
              <a:t>Home to roughly XXX residents</a:t>
            </a:r>
          </a:p>
        </p:txBody>
      </p:sp>
      <p:sp>
        <p:nvSpPr>
          <p:cNvPr id="9" name="Title 1"/>
          <p:cNvSpPr txBox="1">
            <a:spLocks/>
          </p:cNvSpPr>
          <p:nvPr/>
        </p:nvSpPr>
        <p:spPr>
          <a:xfrm>
            <a:off x="4158641" y="1"/>
            <a:ext cx="8033360" cy="6857999"/>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mn-lt"/>
                <a:ea typeface="Kozuka Gothic Pr6N H" panose="020B0800000000000000" pitchFamily="34" charset="-128"/>
              </a:rPr>
              <a:t>Insert photo of development</a:t>
            </a:r>
          </a:p>
        </p:txBody>
      </p:sp>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318097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349" y="922908"/>
            <a:ext cx="7791709" cy="5935091"/>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325734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226349" y="922908"/>
            <a:ext cx="7791709" cy="5935091"/>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8" name="TextBox 7">
            <a:extLst>
              <a:ext uri="{FF2B5EF4-FFF2-40B4-BE49-F238E27FC236}">
                <a16:creationId xmlns="" xmlns:a16="http://schemas.microsoft.com/office/drawing/2014/main" id="{A7B3F5F5-FC95-4609-8377-307179BE03CA}"/>
              </a:ext>
            </a:extLst>
          </p:cNvPr>
          <p:cNvSpPr txBox="1"/>
          <p:nvPr/>
        </p:nvSpPr>
        <p:spPr>
          <a:xfrm>
            <a:off x="1804525" y="2516294"/>
            <a:ext cx="8582951" cy="2677656"/>
          </a:xfrm>
          <a:prstGeom prst="rect">
            <a:avLst/>
          </a:prstGeom>
          <a:noFill/>
        </p:spPr>
        <p:txBody>
          <a:bodyPr wrap="square" rtlCol="0" anchor="ctr">
            <a:spAutoFit/>
          </a:bodyPr>
          <a:lstStyle/>
          <a:p>
            <a:r>
              <a:rPr lang="en-US" sz="2800" b="1" dirty="0"/>
              <a:t>In the 60s and 70s, HUD started requiring that racial de-concentration become a priority in siting public housing. </a:t>
            </a:r>
          </a:p>
          <a:p>
            <a:endParaRPr lang="en-US" sz="2800" b="1" dirty="0"/>
          </a:p>
          <a:p>
            <a:r>
              <a:rPr lang="en-US" sz="2800" b="1" dirty="0"/>
              <a:t>Communities began refusing federal funding to avoid the requirement and, as a result, caused a decline in the quantity of public housing units. </a:t>
            </a:r>
          </a:p>
        </p:txBody>
      </p:sp>
    </p:spTree>
    <p:extLst>
      <p:ext uri="{BB962C8B-B14F-4D97-AF65-F5344CB8AC3E}">
        <p14:creationId xmlns:p14="http://schemas.microsoft.com/office/powerpoint/2010/main" val="325944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372721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8" name="TextBox 7">
            <a:extLst>
              <a:ext uri="{FF2B5EF4-FFF2-40B4-BE49-F238E27FC236}">
                <a16:creationId xmlns="" xmlns:a16="http://schemas.microsoft.com/office/drawing/2014/main" id="{153FE737-9DC5-457C-A31D-05E26FABEA93}"/>
              </a:ext>
            </a:extLst>
          </p:cNvPr>
          <p:cNvSpPr txBox="1"/>
          <p:nvPr/>
        </p:nvSpPr>
        <p:spPr>
          <a:xfrm>
            <a:off x="1804525" y="2464246"/>
            <a:ext cx="8582951" cy="2677656"/>
          </a:xfrm>
          <a:prstGeom prst="rect">
            <a:avLst/>
          </a:prstGeom>
          <a:noFill/>
        </p:spPr>
        <p:txBody>
          <a:bodyPr wrap="square" rtlCol="0" anchor="ctr">
            <a:spAutoFit/>
          </a:bodyPr>
          <a:lstStyle/>
          <a:p>
            <a:r>
              <a:rPr lang="en-US" sz="2800" b="1" dirty="0"/>
              <a:t>Incentives for home and car ownership supported white flight from cities to the </a:t>
            </a:r>
            <a:r>
              <a:rPr lang="en-US" sz="2800" b="1" dirty="0" smtClean="0"/>
              <a:t>suburbs, and contributed </a:t>
            </a:r>
            <a:r>
              <a:rPr lang="en-US" sz="2800" b="1" dirty="0"/>
              <a:t>to:</a:t>
            </a:r>
          </a:p>
          <a:p>
            <a:endParaRPr lang="en-US" sz="2800" b="1" dirty="0"/>
          </a:p>
          <a:p>
            <a:pPr marL="171450" indent="-171450">
              <a:buFont typeface="Arial" panose="020B0604020202020204" pitchFamily="34" charset="0"/>
              <a:buChar char="•"/>
            </a:pPr>
            <a:r>
              <a:rPr lang="en-US" sz="2800" b="1" dirty="0"/>
              <a:t>The isolation of public housing sites;</a:t>
            </a:r>
          </a:p>
          <a:p>
            <a:pPr marL="171450" indent="-171450">
              <a:buFont typeface="Arial" panose="020B0604020202020204" pitchFamily="34" charset="0"/>
              <a:buChar char="•"/>
            </a:pPr>
            <a:r>
              <a:rPr lang="en-US" sz="2800" b="1" dirty="0"/>
              <a:t>Reduced public support; and</a:t>
            </a:r>
          </a:p>
          <a:p>
            <a:pPr marL="171450" indent="-171450">
              <a:buFont typeface="Arial" panose="020B0604020202020204" pitchFamily="34" charset="0"/>
              <a:buChar char="•"/>
            </a:pPr>
            <a:r>
              <a:rPr lang="en-US" sz="2800" b="1" dirty="0"/>
              <a:t>A decline in funding from the federal government</a:t>
            </a:r>
          </a:p>
        </p:txBody>
      </p:sp>
    </p:spTree>
    <p:extLst>
      <p:ext uri="{BB962C8B-B14F-4D97-AF65-F5344CB8AC3E}">
        <p14:creationId xmlns:p14="http://schemas.microsoft.com/office/powerpoint/2010/main" val="401348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64" y="0"/>
            <a:ext cx="8731672" cy="68580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5248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0E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9" y="2177299"/>
            <a:ext cx="9100458" cy="2144177"/>
          </a:xfrm>
          <a:prstGeom prst="rect">
            <a:avLst/>
          </a:prstGeom>
        </p:spPr>
        <p:txBody>
          <a:bodyPr wrap="square">
            <a:spAutoFit/>
          </a:bodyPr>
          <a:lstStyle/>
          <a:p>
            <a:pPr>
              <a:lnSpc>
                <a:spcPts val="8000"/>
              </a:lnSpc>
            </a:pPr>
            <a:r>
              <a:rPr lang="en-US" sz="6600" b="1" dirty="0">
                <a:solidFill>
                  <a:schemeClr val="bg1"/>
                </a:solidFill>
                <a:ea typeface="Galaxie Polaris Condensed Heavy" pitchFamily="50" charset="0"/>
                <a:cs typeface="Galaxie Polaris Condensed Heavy" pitchFamily="50" charset="0"/>
              </a:rPr>
              <a:t>RAD 101: What is RAD and Why is it Happening? </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ea typeface="Kozuka Gothic Pr6N H" panose="020B0800000000000000" pitchFamily="34" charset="-128"/>
              </a:rPr>
              <a:t>RAD Curriculum Guide: Your roadmap for understanding RAD: Rental Assistance Demonstration</a:t>
            </a:r>
          </a:p>
        </p:txBody>
      </p:sp>
      <p:sp>
        <p:nvSpPr>
          <p:cNvPr id="10" name="Rectangle 9"/>
          <p:cNvSpPr/>
          <p:nvPr/>
        </p:nvSpPr>
        <p:spPr>
          <a:xfrm>
            <a:off x="838199" y="4572000"/>
            <a:ext cx="8175172" cy="1384995"/>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ea typeface="Kozuka Gothic Pr6N H" panose="020B0800000000000000" pitchFamily="34" charset="-128"/>
              </a:rPr>
              <a:t>Origins of Public Housing</a:t>
            </a:r>
          </a:p>
          <a:p>
            <a:pPr marL="457200" indent="-457200">
              <a:buFont typeface="Arial" panose="020B0604020202020204" pitchFamily="34" charset="0"/>
              <a:buChar char="•"/>
            </a:pPr>
            <a:r>
              <a:rPr lang="en-US" sz="2800" dirty="0">
                <a:solidFill>
                  <a:schemeClr val="bg1"/>
                </a:solidFill>
                <a:ea typeface="Kozuka Gothic Pr6N H" panose="020B0800000000000000" pitchFamily="34" charset="-128"/>
              </a:rPr>
              <a:t>RAD at a Glance</a:t>
            </a:r>
          </a:p>
          <a:p>
            <a:pPr marL="457200" indent="-457200">
              <a:buFont typeface="Arial" panose="020B0604020202020204" pitchFamily="34" charset="0"/>
              <a:buChar char="•"/>
            </a:pPr>
            <a:r>
              <a:rPr lang="en-US" sz="2800" dirty="0">
                <a:solidFill>
                  <a:schemeClr val="bg1"/>
                </a:solidFill>
                <a:ea typeface="Kozuka Gothic Pr6N H" panose="020B0800000000000000" pitchFamily="34" charset="-128"/>
              </a:rPr>
              <a:t>Conversion Basics</a:t>
            </a:r>
          </a:p>
        </p:txBody>
      </p:sp>
    </p:spTree>
    <p:extLst>
      <p:ext uri="{BB962C8B-B14F-4D97-AF65-F5344CB8AC3E}">
        <p14:creationId xmlns:p14="http://schemas.microsoft.com/office/powerpoint/2010/main" val="11045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30164" y="0"/>
            <a:ext cx="8731672" cy="68580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8" name="TextBox 7">
            <a:extLst>
              <a:ext uri="{FF2B5EF4-FFF2-40B4-BE49-F238E27FC236}">
                <a16:creationId xmlns="" xmlns:a16="http://schemas.microsoft.com/office/drawing/2014/main" id="{5D2814A0-22AA-4FFF-8CFF-80779DB9696A}"/>
              </a:ext>
            </a:extLst>
          </p:cNvPr>
          <p:cNvSpPr txBox="1"/>
          <p:nvPr/>
        </p:nvSpPr>
        <p:spPr>
          <a:xfrm>
            <a:off x="2931953" y="2994587"/>
            <a:ext cx="6586119" cy="1815882"/>
          </a:xfrm>
          <a:prstGeom prst="rect">
            <a:avLst/>
          </a:prstGeom>
          <a:noFill/>
        </p:spPr>
        <p:txBody>
          <a:bodyPr wrap="square" rtlCol="0" anchor="ctr">
            <a:spAutoFit/>
          </a:bodyPr>
          <a:lstStyle/>
          <a:p>
            <a:r>
              <a:rPr lang="en-US" sz="2800" b="1" dirty="0" smtClean="0"/>
              <a:t>To </a:t>
            </a:r>
            <a:r>
              <a:rPr lang="en-US" sz="2800" b="1" dirty="0"/>
              <a:t>close the gap between operating costs and PHA funding, the federal government raised tenant contribution from 25% of household income to 30% in 1981. </a:t>
            </a:r>
          </a:p>
        </p:txBody>
      </p:sp>
    </p:spTree>
    <p:extLst>
      <p:ext uri="{BB962C8B-B14F-4D97-AF65-F5344CB8AC3E}">
        <p14:creationId xmlns:p14="http://schemas.microsoft.com/office/powerpoint/2010/main" val="197167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615" y="0"/>
            <a:ext cx="869477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383894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8615" y="0"/>
            <a:ext cx="869477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9" name="TextBox 8">
            <a:extLst>
              <a:ext uri="{FF2B5EF4-FFF2-40B4-BE49-F238E27FC236}">
                <a16:creationId xmlns="" xmlns:a16="http://schemas.microsoft.com/office/drawing/2014/main" id="{563FA8FA-9AD6-4E89-9645-E150ADEF3249}"/>
              </a:ext>
            </a:extLst>
          </p:cNvPr>
          <p:cNvSpPr txBox="1"/>
          <p:nvPr/>
        </p:nvSpPr>
        <p:spPr>
          <a:xfrm>
            <a:off x="2530171" y="3117698"/>
            <a:ext cx="7131657" cy="1569660"/>
          </a:xfrm>
          <a:prstGeom prst="rect">
            <a:avLst/>
          </a:prstGeom>
          <a:noFill/>
        </p:spPr>
        <p:txBody>
          <a:bodyPr wrap="square" rtlCol="0" anchor="ctr">
            <a:spAutoFit/>
          </a:bodyPr>
          <a:lstStyle/>
          <a:p>
            <a:r>
              <a:rPr lang="en-US" sz="3200" b="1" dirty="0"/>
              <a:t>Public and political support for subsidized housing declined in the 80s, and many units were </a:t>
            </a:r>
            <a:r>
              <a:rPr lang="en-US" sz="3200" b="1" dirty="0" smtClean="0"/>
              <a:t>lost</a:t>
            </a:r>
            <a:endParaRPr lang="en-US" sz="3200" b="1" dirty="0"/>
          </a:p>
        </p:txBody>
      </p:sp>
    </p:spTree>
    <p:extLst>
      <p:ext uri="{BB962C8B-B14F-4D97-AF65-F5344CB8AC3E}">
        <p14:creationId xmlns:p14="http://schemas.microsoft.com/office/powerpoint/2010/main" val="213329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190500"/>
            <a:ext cx="10001250" cy="66675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105272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95375" y="190500"/>
            <a:ext cx="10001250" cy="66675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8" name="TextBox 7">
            <a:extLst>
              <a:ext uri="{FF2B5EF4-FFF2-40B4-BE49-F238E27FC236}">
                <a16:creationId xmlns="" xmlns:a16="http://schemas.microsoft.com/office/drawing/2014/main" id="{E66B5AC1-21DB-47E1-A5EE-8800309E9F3C}"/>
              </a:ext>
            </a:extLst>
          </p:cNvPr>
          <p:cNvSpPr txBox="1"/>
          <p:nvPr/>
        </p:nvSpPr>
        <p:spPr>
          <a:xfrm>
            <a:off x="1427018" y="2645660"/>
            <a:ext cx="9308945" cy="2677656"/>
          </a:xfrm>
          <a:prstGeom prst="rect">
            <a:avLst/>
          </a:prstGeom>
          <a:noFill/>
        </p:spPr>
        <p:txBody>
          <a:bodyPr wrap="square" rtlCol="0" anchor="ctr">
            <a:spAutoFit/>
          </a:bodyPr>
          <a:lstStyle/>
          <a:p>
            <a:r>
              <a:rPr lang="en-US" sz="2800" b="1" dirty="0"/>
              <a:t>Public housing falls under Section 9 regulations, and cannot access any private funding. </a:t>
            </a:r>
          </a:p>
          <a:p>
            <a:endParaRPr lang="en-US" sz="2800" b="1" dirty="0"/>
          </a:p>
          <a:p>
            <a:r>
              <a:rPr lang="en-US" sz="2800" b="1" dirty="0"/>
              <a:t>HUD contracts are unable to cover the difference between rents received and operating costs and NYCHA has been unable to keep up with the necessary maintenance. </a:t>
            </a:r>
          </a:p>
        </p:txBody>
      </p:sp>
    </p:spTree>
    <p:extLst>
      <p:ext uri="{BB962C8B-B14F-4D97-AF65-F5344CB8AC3E}">
        <p14:creationId xmlns:p14="http://schemas.microsoft.com/office/powerpoint/2010/main" val="131720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92" y="-1"/>
            <a:ext cx="10417216" cy="6858002"/>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45290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87392" y="-1"/>
            <a:ext cx="10417216" cy="6858002"/>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9" name="TextBox 8">
            <a:extLst>
              <a:ext uri="{FF2B5EF4-FFF2-40B4-BE49-F238E27FC236}">
                <a16:creationId xmlns="" xmlns:a16="http://schemas.microsoft.com/office/drawing/2014/main" id="{A3CF0A00-F267-493B-8CD5-615DC35C8964}"/>
              </a:ext>
            </a:extLst>
          </p:cNvPr>
          <p:cNvSpPr txBox="1"/>
          <p:nvPr/>
        </p:nvSpPr>
        <p:spPr>
          <a:xfrm>
            <a:off x="1804525" y="2081309"/>
            <a:ext cx="8582951" cy="3539430"/>
          </a:xfrm>
          <a:prstGeom prst="rect">
            <a:avLst/>
          </a:prstGeom>
          <a:noFill/>
        </p:spPr>
        <p:txBody>
          <a:bodyPr wrap="square" rtlCol="0" anchor="ctr">
            <a:spAutoFit/>
          </a:bodyPr>
          <a:lstStyle/>
          <a:p>
            <a:r>
              <a:rPr lang="en-US" sz="2800" b="1" dirty="0"/>
              <a:t>In 2017, NYCHA received a total of $440 million: </a:t>
            </a:r>
          </a:p>
          <a:p>
            <a:endParaRPr lang="en-US" sz="2800" b="1" dirty="0"/>
          </a:p>
          <a:p>
            <a:pPr marL="171450" indent="-171450">
              <a:buFont typeface="Arial" panose="020B0604020202020204" pitchFamily="34" charset="0"/>
              <a:buChar char="•"/>
            </a:pPr>
            <a:r>
              <a:rPr lang="en-US" sz="2800" b="1" dirty="0"/>
              <a:t>$300M from the federal government </a:t>
            </a:r>
          </a:p>
          <a:p>
            <a:pPr marL="171450" indent="-171450">
              <a:buFont typeface="Arial" panose="020B0604020202020204" pitchFamily="34" charset="0"/>
              <a:buChar char="•"/>
            </a:pPr>
            <a:r>
              <a:rPr lang="en-US" sz="2800" b="1" dirty="0"/>
              <a:t>$40M from the State</a:t>
            </a:r>
          </a:p>
          <a:p>
            <a:pPr marL="171450" indent="-171450">
              <a:buFont typeface="Arial" panose="020B0604020202020204" pitchFamily="34" charset="0"/>
              <a:buChar char="•"/>
            </a:pPr>
            <a:r>
              <a:rPr lang="en-US" sz="2800" b="1" dirty="0"/>
              <a:t>$100M from the City </a:t>
            </a:r>
          </a:p>
          <a:p>
            <a:endParaRPr lang="en-US" sz="2800" b="1" dirty="0"/>
          </a:p>
          <a:p>
            <a:r>
              <a:rPr lang="en-US" sz="2800" b="1" dirty="0"/>
              <a:t>At this amount, it would take NYCHA almost 40 years to complete their current backlog of repairs.</a:t>
            </a:r>
          </a:p>
        </p:txBody>
      </p:sp>
    </p:spTree>
    <p:extLst>
      <p:ext uri="{BB962C8B-B14F-4D97-AF65-F5344CB8AC3E}">
        <p14:creationId xmlns:p14="http://schemas.microsoft.com/office/powerpoint/2010/main" val="406447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25" b="13725"/>
          <a:stretch/>
        </p:blipFill>
        <p:spPr>
          <a:xfrm>
            <a:off x="418884" y="0"/>
            <a:ext cx="11354232"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423308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13725" b="13725"/>
          <a:stretch/>
        </p:blipFill>
        <p:spPr>
          <a:xfrm>
            <a:off x="418884" y="0"/>
            <a:ext cx="11354232"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9" name="TextBox 8">
            <a:extLst>
              <a:ext uri="{FF2B5EF4-FFF2-40B4-BE49-F238E27FC236}">
                <a16:creationId xmlns="" xmlns:a16="http://schemas.microsoft.com/office/drawing/2014/main" id="{34367D7F-9AAD-4A23-91CA-6D3EB6115943}"/>
              </a:ext>
            </a:extLst>
          </p:cNvPr>
          <p:cNvSpPr txBox="1"/>
          <p:nvPr/>
        </p:nvSpPr>
        <p:spPr>
          <a:xfrm>
            <a:off x="1804525" y="2841516"/>
            <a:ext cx="8582951" cy="1815882"/>
          </a:xfrm>
          <a:prstGeom prst="rect">
            <a:avLst/>
          </a:prstGeom>
          <a:noFill/>
        </p:spPr>
        <p:txBody>
          <a:bodyPr wrap="square" rtlCol="0" anchor="ctr">
            <a:spAutoFit/>
          </a:bodyPr>
          <a:lstStyle/>
          <a:p>
            <a:r>
              <a:rPr lang="en-US" sz="2800" b="1" dirty="0"/>
              <a:t>RAD was created as a pilot program to test out whether a conversion from public housing to Section 8 could help PHAs repair, renovate, and return needed services to residents where they otherwise couldn’t. </a:t>
            </a:r>
          </a:p>
        </p:txBody>
      </p:sp>
    </p:spTree>
    <p:extLst>
      <p:ext uri="{BB962C8B-B14F-4D97-AF65-F5344CB8AC3E}">
        <p14:creationId xmlns:p14="http://schemas.microsoft.com/office/powerpoint/2010/main" val="80648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692" b="13692"/>
          <a:stretch/>
        </p:blipFill>
        <p:spPr>
          <a:xfrm>
            <a:off x="0" y="-16565"/>
            <a:ext cx="12162692" cy="6874565"/>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204183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12192000" cy="6858000"/>
          </a:xfrm>
          <a:prstGeom prst="rect">
            <a:avLst/>
          </a:prstGeom>
          <a:solidFill>
            <a:srgbClr val="0E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8" y="3044402"/>
            <a:ext cx="9744637" cy="2661562"/>
          </a:xfrm>
          <a:prstGeom prst="rect">
            <a:avLst/>
          </a:prstGeom>
        </p:spPr>
        <p:txBody>
          <a:bodyPr wrap="square">
            <a:spAutoFit/>
          </a:bodyPr>
          <a:lstStyle/>
          <a:p>
            <a:pPr>
              <a:lnSpc>
                <a:spcPts val="10000"/>
              </a:lnSpc>
            </a:pPr>
            <a:r>
              <a:rPr lang="en-US" sz="9600" b="1" dirty="0">
                <a:solidFill>
                  <a:schemeClr val="bg1"/>
                </a:solidFill>
                <a:ea typeface="Galaxie Polaris Condensed Heavy" pitchFamily="50" charset="0"/>
                <a:cs typeface="Galaxie Polaris Condensed Heavy" pitchFamily="50" charset="0"/>
              </a:rPr>
              <a:t>ORIGINS OF PUBLIC HOUSING</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ea typeface="Kozuka Gothic Pr6N H" panose="020B0800000000000000" pitchFamily="34" charset="-128"/>
              </a:rPr>
              <a:t>RAD Curriculum Guide: Your roadmap for understanding RAD: Rental Assistance Demonstration</a:t>
            </a:r>
          </a:p>
        </p:txBody>
      </p:sp>
    </p:spTree>
    <p:extLst>
      <p:ext uri="{BB962C8B-B14F-4D97-AF65-F5344CB8AC3E}">
        <p14:creationId xmlns:p14="http://schemas.microsoft.com/office/powerpoint/2010/main" val="227121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13692" b="13692"/>
          <a:stretch/>
        </p:blipFill>
        <p:spPr>
          <a:xfrm>
            <a:off x="0" y="-16565"/>
            <a:ext cx="12162692" cy="6874565"/>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8" name="TextBox 7">
            <a:extLst>
              <a:ext uri="{FF2B5EF4-FFF2-40B4-BE49-F238E27FC236}">
                <a16:creationId xmlns="" xmlns:a16="http://schemas.microsoft.com/office/drawing/2014/main" id="{EA72246F-D58A-44D4-8974-EE46F6B6C32B}"/>
              </a:ext>
            </a:extLst>
          </p:cNvPr>
          <p:cNvSpPr txBox="1"/>
          <p:nvPr/>
        </p:nvSpPr>
        <p:spPr>
          <a:xfrm>
            <a:off x="1804525" y="3117698"/>
            <a:ext cx="8582951" cy="1569660"/>
          </a:xfrm>
          <a:prstGeom prst="rect">
            <a:avLst/>
          </a:prstGeom>
          <a:noFill/>
        </p:spPr>
        <p:txBody>
          <a:bodyPr wrap="square" rtlCol="0" anchor="ctr">
            <a:spAutoFit/>
          </a:bodyPr>
          <a:lstStyle/>
          <a:p>
            <a:r>
              <a:rPr lang="en-US" sz="3200" b="1" dirty="0"/>
              <a:t>The Section 8 program uses a combination of private and federal funding that has historically been a more stable.</a:t>
            </a:r>
          </a:p>
        </p:txBody>
      </p:sp>
    </p:spTree>
    <p:extLst>
      <p:ext uri="{BB962C8B-B14F-4D97-AF65-F5344CB8AC3E}">
        <p14:creationId xmlns:p14="http://schemas.microsoft.com/office/powerpoint/2010/main" val="3531561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1998"/>
            <a:ext cx="12192000" cy="6096002"/>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6614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761998"/>
            <a:ext cx="12192000" cy="6096002"/>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8" name="TextBox 7">
            <a:extLst>
              <a:ext uri="{FF2B5EF4-FFF2-40B4-BE49-F238E27FC236}">
                <a16:creationId xmlns="" xmlns:a16="http://schemas.microsoft.com/office/drawing/2014/main" id="{AE56375C-C4A0-46D3-B345-B126D523C1D9}"/>
              </a:ext>
            </a:extLst>
          </p:cNvPr>
          <p:cNvSpPr txBox="1"/>
          <p:nvPr/>
        </p:nvSpPr>
        <p:spPr>
          <a:xfrm>
            <a:off x="2121462" y="2096404"/>
            <a:ext cx="7949075" cy="3108543"/>
          </a:xfrm>
          <a:prstGeom prst="rect">
            <a:avLst/>
          </a:prstGeom>
          <a:noFill/>
        </p:spPr>
        <p:txBody>
          <a:bodyPr wrap="square" rtlCol="0" anchor="ctr">
            <a:spAutoFit/>
          </a:bodyPr>
          <a:lstStyle/>
          <a:p>
            <a:r>
              <a:rPr lang="en-US" sz="2800" b="1" dirty="0"/>
              <a:t>With market-rate rents and home sales prices continuing to rise, Public Housing plays a crucial role in maintaining affordable housing. </a:t>
            </a:r>
          </a:p>
          <a:p>
            <a:endParaRPr lang="en-US" sz="2800" b="1" dirty="0"/>
          </a:p>
          <a:p>
            <a:r>
              <a:rPr lang="en-US" sz="2800" b="1" dirty="0"/>
              <a:t>The need to preserve existing units is a big part of why the Rental Assistance Demonstration (RAD) program was created in 2011. </a:t>
            </a:r>
          </a:p>
        </p:txBody>
      </p:sp>
    </p:spTree>
    <p:extLst>
      <p:ext uri="{BB962C8B-B14F-4D97-AF65-F5344CB8AC3E}">
        <p14:creationId xmlns:p14="http://schemas.microsoft.com/office/powerpoint/2010/main" val="28908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045" y="1129578"/>
            <a:ext cx="8092955" cy="54116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03799"/>
            <a:ext cx="4572000" cy="273743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8356"/>
          <a:stretch/>
        </p:blipFill>
        <p:spPr>
          <a:xfrm>
            <a:off x="1" y="1129577"/>
            <a:ext cx="4571999" cy="2489755"/>
          </a:xfrm>
          <a:prstGeom prst="rect">
            <a:avLst/>
          </a:prstGeom>
        </p:spPr>
      </p:pic>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342158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099045" y="1129578"/>
            <a:ext cx="8092955" cy="5411658"/>
          </a:xfrm>
          <a:prstGeom prst="rect">
            <a:avLst/>
          </a:prstGeom>
        </p:spPr>
      </p:pic>
      <p:pic>
        <p:nvPicPr>
          <p:cNvPr id="9" name="Picture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3803799"/>
            <a:ext cx="4572000" cy="2737437"/>
          </a:xfrm>
          <a:prstGeom prst="rect">
            <a:avLst/>
          </a:prstGeom>
        </p:spPr>
      </p:pic>
      <p:pic>
        <p:nvPicPr>
          <p:cNvPr id="2" name="Picture 1"/>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t="18356"/>
          <a:stretch/>
        </p:blipFill>
        <p:spPr>
          <a:xfrm>
            <a:off x="1" y="1129577"/>
            <a:ext cx="4571999" cy="2489755"/>
          </a:xfrm>
          <a:prstGeom prst="rect">
            <a:avLst/>
          </a:prstGeom>
        </p:spPr>
      </p:pic>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11" name="TextBox 10">
            <a:extLst>
              <a:ext uri="{FF2B5EF4-FFF2-40B4-BE49-F238E27FC236}">
                <a16:creationId xmlns="" xmlns:a16="http://schemas.microsoft.com/office/drawing/2014/main" id="{5437FBD3-13BB-4A43-B84B-494CA4B88360}"/>
              </a:ext>
            </a:extLst>
          </p:cNvPr>
          <p:cNvSpPr txBox="1"/>
          <p:nvPr/>
        </p:nvSpPr>
        <p:spPr>
          <a:xfrm>
            <a:off x="1804525" y="3263243"/>
            <a:ext cx="8582951" cy="1077218"/>
          </a:xfrm>
          <a:prstGeom prst="rect">
            <a:avLst/>
          </a:prstGeom>
          <a:noFill/>
        </p:spPr>
        <p:txBody>
          <a:bodyPr wrap="square" rtlCol="0" anchor="ctr">
            <a:spAutoFit/>
          </a:bodyPr>
          <a:lstStyle/>
          <a:p>
            <a:pPr lvl="0" defTabSz="924916">
              <a:defRPr/>
            </a:pPr>
            <a:r>
              <a:rPr lang="en-US" sz="3200" b="1" dirty="0">
                <a:ea typeface="Kozuka Gothic Pr6N H" panose="020B0800000000000000" pitchFamily="34" charset="-128"/>
              </a:rPr>
              <a:t>RAD transitions public housing properties regulated by Section 9 to the Section 8 program. </a:t>
            </a:r>
            <a:endParaRPr lang="en-US" sz="3200" b="1" dirty="0"/>
          </a:p>
        </p:txBody>
      </p:sp>
    </p:spTree>
    <p:extLst>
      <p:ext uri="{BB962C8B-B14F-4D97-AF65-F5344CB8AC3E}">
        <p14:creationId xmlns:p14="http://schemas.microsoft.com/office/powerpoint/2010/main" val="195784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E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9" y="3006745"/>
            <a:ext cx="10087304" cy="3170099"/>
          </a:xfrm>
          <a:prstGeom prst="rect">
            <a:avLst/>
          </a:prstGeom>
        </p:spPr>
        <p:txBody>
          <a:bodyPr wrap="square" anchor="ctr">
            <a:spAutoFit/>
          </a:bodyPr>
          <a:lstStyle/>
          <a:p>
            <a:pPr>
              <a:lnSpc>
                <a:spcPts val="12000"/>
              </a:lnSpc>
            </a:pPr>
            <a:r>
              <a:rPr lang="en-US" sz="13000" b="1" dirty="0">
                <a:solidFill>
                  <a:schemeClr val="bg1"/>
                </a:solidFill>
                <a:ea typeface="Kozuka Gothic Pr6N H" panose="020B0800000000000000" pitchFamily="34" charset="-128"/>
              </a:rPr>
              <a:t>RAD AT A GLANCE</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ea typeface="Kozuka Gothic Pr6N H" panose="020B0800000000000000" pitchFamily="34" charset="-128"/>
              </a:rPr>
              <a:t>RAD Curriculum Guide: Your roadmap for understanding RAD: Rental Assistance Demonstration</a:t>
            </a:r>
          </a:p>
        </p:txBody>
      </p:sp>
    </p:spTree>
    <p:extLst>
      <p:ext uri="{BB962C8B-B14F-4D97-AF65-F5344CB8AC3E}">
        <p14:creationId xmlns:p14="http://schemas.microsoft.com/office/powerpoint/2010/main" val="1133878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15" y="0"/>
            <a:ext cx="10278970" cy="68580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387020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56515" y="0"/>
            <a:ext cx="10278970" cy="6858000"/>
          </a:xfrm>
          <a:prstGeom prst="rect">
            <a:avLst/>
          </a:prstGeom>
        </p:spPr>
      </p:pic>
      <p:sp>
        <p:nvSpPr>
          <p:cNvPr id="4" name="Rectangle 3"/>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
        <p:nvSpPr>
          <p:cNvPr id="6" name="TextBox 5">
            <a:extLst>
              <a:ext uri="{FF2B5EF4-FFF2-40B4-BE49-F238E27FC236}">
                <a16:creationId xmlns="" xmlns:a16="http://schemas.microsoft.com/office/drawing/2014/main" id="{6BB199F4-3704-4C08-B8E9-07452A592BB7}"/>
              </a:ext>
            </a:extLst>
          </p:cNvPr>
          <p:cNvSpPr txBox="1"/>
          <p:nvPr/>
        </p:nvSpPr>
        <p:spPr>
          <a:xfrm>
            <a:off x="1650815" y="1974875"/>
            <a:ext cx="9085148" cy="3600986"/>
          </a:xfrm>
          <a:prstGeom prst="rect">
            <a:avLst/>
          </a:prstGeom>
          <a:noFill/>
        </p:spPr>
        <p:txBody>
          <a:bodyPr wrap="square" rtlCol="0" anchor="ctr">
            <a:spAutoFit/>
          </a:bodyPr>
          <a:lstStyle/>
          <a:p>
            <a:r>
              <a:rPr lang="en-US" sz="4000" b="1" dirty="0"/>
              <a:t>Goals of the RAD Program: </a:t>
            </a:r>
          </a:p>
          <a:p>
            <a:endParaRPr lang="en-US" sz="2000" dirty="0"/>
          </a:p>
          <a:p>
            <a:pPr marL="462447" indent="-462447">
              <a:buFont typeface="Arial" panose="020B0604020202020204" pitchFamily="34" charset="0"/>
              <a:buChar char="•"/>
            </a:pPr>
            <a:r>
              <a:rPr lang="en-US" sz="2800" b="1" dirty="0"/>
              <a:t>Help PHAs become more financially stable through private market financing. </a:t>
            </a:r>
          </a:p>
          <a:p>
            <a:pPr marL="462447" indent="-462447">
              <a:buFont typeface="Arial" panose="020B0604020202020204" pitchFamily="34" charset="0"/>
              <a:buChar char="•"/>
            </a:pPr>
            <a:r>
              <a:rPr lang="en-US" sz="2800" b="1" dirty="0"/>
              <a:t>Guarantee long-term affordability and stability for existing public housing residents</a:t>
            </a:r>
          </a:p>
          <a:p>
            <a:pPr marL="462447" indent="-462447">
              <a:buFont typeface="Arial" panose="020B0604020202020204" pitchFamily="34" charset="0"/>
              <a:buChar char="•"/>
            </a:pPr>
            <a:r>
              <a:rPr lang="en-US" sz="2800" b="1" dirty="0"/>
              <a:t>Address capital needs AND anticipated maintenance and repairs for a selected property over a 20-year period. </a:t>
            </a:r>
          </a:p>
        </p:txBody>
      </p:sp>
    </p:spTree>
    <p:extLst>
      <p:ext uri="{BB962C8B-B14F-4D97-AF65-F5344CB8AC3E}">
        <p14:creationId xmlns:p14="http://schemas.microsoft.com/office/powerpoint/2010/main" val="3634929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ea typeface="Kozuka Gothic Pr6N H" panose="020B0800000000000000" pitchFamily="34" charset="-128"/>
              </a:rPr>
              <a:t>RAD 101: What is RAD and Why is it Happening?</a:t>
            </a:r>
          </a:p>
          <a:p>
            <a:pPr algn="l">
              <a:lnSpc>
                <a:spcPct val="100000"/>
              </a:lnSpc>
            </a:pPr>
            <a:r>
              <a:rPr lang="en-US" sz="1800" b="1" dirty="0">
                <a:solidFill>
                  <a:schemeClr val="bg1"/>
                </a:solidFill>
                <a:ea typeface="Kozuka Gothic Pr6N H" panose="020B0800000000000000" pitchFamily="34" charset="-128"/>
              </a:rPr>
              <a:t>RAD AT A GLANCE</a:t>
            </a:r>
          </a:p>
        </p:txBody>
      </p:sp>
    </p:spTree>
    <p:extLst>
      <p:ext uri="{BB962C8B-B14F-4D97-AF65-F5344CB8AC3E}">
        <p14:creationId xmlns:p14="http://schemas.microsoft.com/office/powerpoint/2010/main" val="206258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311432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771" y="1324197"/>
            <a:ext cx="4023336" cy="508817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02" y="1307554"/>
            <a:ext cx="4197519" cy="510482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276" y="1307554"/>
            <a:ext cx="3439772" cy="5104821"/>
          </a:xfrm>
          <a:prstGeom prst="rect">
            <a:avLst/>
          </a:prstGeom>
        </p:spPr>
      </p:pic>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1509232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4556" y="1550505"/>
            <a:ext cx="10515600" cy="66695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KEY FEATURES</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390812"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from the HUD public housing program to the Section 8 program</a:t>
            </a:r>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1181371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4556" y="1550505"/>
            <a:ext cx="10515600" cy="66695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KEY FEATURES</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390812"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from the HUD public housing program to the Section 8 program</a:t>
            </a:r>
          </a:p>
        </p:txBody>
      </p:sp>
      <p:sp>
        <p:nvSpPr>
          <p:cNvPr id="9" name="Title 1"/>
          <p:cNvSpPr txBox="1">
            <a:spLocks/>
          </p:cNvSpPr>
          <p:nvPr/>
        </p:nvSpPr>
        <p:spPr>
          <a:xfrm>
            <a:off x="3360607"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to alternative ownership and management</a:t>
            </a:r>
          </a:p>
        </p:txBody>
      </p:sp>
      <p:sp>
        <p:nvSpPr>
          <p:cNvPr id="11"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69666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4556" y="1550505"/>
            <a:ext cx="10515600" cy="66695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KEY FEATURES</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390812"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from the HUD public housing program to the Section 8 program</a:t>
            </a:r>
          </a:p>
        </p:txBody>
      </p:sp>
      <p:sp>
        <p:nvSpPr>
          <p:cNvPr id="9" name="Title 1"/>
          <p:cNvSpPr txBox="1">
            <a:spLocks/>
          </p:cNvSpPr>
          <p:nvPr/>
        </p:nvSpPr>
        <p:spPr>
          <a:xfrm>
            <a:off x="3360607"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to alternative ownership and management</a:t>
            </a:r>
          </a:p>
        </p:txBody>
      </p:sp>
      <p:sp>
        <p:nvSpPr>
          <p:cNvPr id="10" name="Title 1"/>
          <p:cNvSpPr txBox="1">
            <a:spLocks/>
          </p:cNvSpPr>
          <p:nvPr/>
        </p:nvSpPr>
        <p:spPr>
          <a:xfrm>
            <a:off x="6318369"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Funding for major capital improvements needed over the next 20 years</a:t>
            </a:r>
          </a:p>
        </p:txBody>
      </p:sp>
      <p:sp>
        <p:nvSpPr>
          <p:cNvPr id="12"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1642637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4556" y="1550505"/>
            <a:ext cx="10515600" cy="66695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KEY FEATURES</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390812"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from the HUD public housing program to the Section 8 program</a:t>
            </a:r>
          </a:p>
        </p:txBody>
      </p:sp>
      <p:sp>
        <p:nvSpPr>
          <p:cNvPr id="9" name="Title 1"/>
          <p:cNvSpPr txBox="1">
            <a:spLocks/>
          </p:cNvSpPr>
          <p:nvPr/>
        </p:nvSpPr>
        <p:spPr>
          <a:xfrm>
            <a:off x="3360607"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Transfer to alternative ownership and management</a:t>
            </a:r>
          </a:p>
        </p:txBody>
      </p:sp>
      <p:sp>
        <p:nvSpPr>
          <p:cNvPr id="10" name="Title 1"/>
          <p:cNvSpPr txBox="1">
            <a:spLocks/>
          </p:cNvSpPr>
          <p:nvPr/>
        </p:nvSpPr>
        <p:spPr>
          <a:xfrm>
            <a:off x="6318369"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Funding for major capital improvements needed over the next 20 years</a:t>
            </a:r>
          </a:p>
        </p:txBody>
      </p:sp>
      <p:sp>
        <p:nvSpPr>
          <p:cNvPr id="11" name="Title 1"/>
          <p:cNvSpPr txBox="1">
            <a:spLocks/>
          </p:cNvSpPr>
          <p:nvPr/>
        </p:nvSpPr>
        <p:spPr>
          <a:xfrm>
            <a:off x="9276132" y="2388705"/>
            <a:ext cx="2631121" cy="3747400"/>
          </a:xfrm>
          <a:prstGeom prst="rect">
            <a:avLst/>
          </a:prstGeom>
          <a:solidFill>
            <a:srgbClr val="0E7DC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baseline="30000" dirty="0">
                <a:solidFill>
                  <a:schemeClr val="bg1"/>
                </a:solidFill>
                <a:latin typeface="+mn-lt"/>
              </a:rPr>
              <a:t>Ongoing affordability - rents set at 30% of household income</a:t>
            </a:r>
          </a:p>
        </p:txBody>
      </p:sp>
      <p:sp>
        <p:nvSpPr>
          <p:cNvPr id="13"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3310092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3529"/>
            <a:ext cx="10058400" cy="5657850"/>
          </a:xfrm>
          <a:prstGeom prst="rect">
            <a:avLst/>
          </a:prstGeom>
        </p:spPr>
      </p:pic>
      <p:sp>
        <p:nvSpPr>
          <p:cNvPr id="4" name="Title 1"/>
          <p:cNvSpPr txBox="1">
            <a:spLocks/>
          </p:cNvSpPr>
          <p:nvPr/>
        </p:nvSpPr>
        <p:spPr>
          <a:xfrm>
            <a:off x="3256548" y="1550505"/>
            <a:ext cx="7251248" cy="666959"/>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WHO IS THE DEVELOPMENT TEAM?</a:t>
            </a:r>
          </a:p>
        </p:txBody>
      </p:sp>
      <p:sp>
        <p:nvSpPr>
          <p:cNvPr id="5" name="Content Placeholder 2"/>
          <p:cNvSpPr txBox="1">
            <a:spLocks/>
          </p:cNvSpPr>
          <p:nvPr/>
        </p:nvSpPr>
        <p:spPr>
          <a:xfrm>
            <a:off x="3256548" y="2505205"/>
            <a:ext cx="8097252" cy="3716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3200" b="1" dirty="0"/>
              <a:t>Developer: </a:t>
            </a:r>
            <a:r>
              <a:rPr lang="en-US" sz="3200" dirty="0"/>
              <a:t>responsible for carrying out renovations</a:t>
            </a:r>
          </a:p>
          <a:p>
            <a:pPr marL="514350" indent="-514350" algn="l">
              <a:buFont typeface="+mj-lt"/>
              <a:buAutoNum type="arabicPeriod"/>
            </a:pPr>
            <a:r>
              <a:rPr lang="en-US" sz="3200" b="1" dirty="0"/>
              <a:t>Property Manager: </a:t>
            </a:r>
            <a:r>
              <a:rPr lang="en-US" sz="3200" dirty="0"/>
              <a:t>responsible for day-to-day management</a:t>
            </a:r>
          </a:p>
          <a:p>
            <a:pPr marL="514350" indent="-514350" algn="l">
              <a:buFont typeface="+mj-lt"/>
              <a:buAutoNum type="arabicPeriod"/>
            </a:pPr>
            <a:r>
              <a:rPr lang="en-US" sz="3200" b="1" dirty="0"/>
              <a:t>Service Provider: </a:t>
            </a:r>
            <a:r>
              <a:rPr lang="en-US" sz="3200" dirty="0"/>
              <a:t>responsible for on site service programs</a:t>
            </a:r>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3352850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191"/>
          <a:stretch/>
        </p:blipFill>
        <p:spPr>
          <a:xfrm>
            <a:off x="220363" y="0"/>
            <a:ext cx="11802979" cy="6858000"/>
          </a:xfrm>
          <a:prstGeom prst="rect">
            <a:avLst/>
          </a:prstGeom>
        </p:spPr>
      </p:pic>
      <p:sp>
        <p:nvSpPr>
          <p:cNvPr id="4" name="Title 1"/>
          <p:cNvSpPr txBox="1">
            <a:spLocks/>
          </p:cNvSpPr>
          <p:nvPr/>
        </p:nvSpPr>
        <p:spPr>
          <a:xfrm>
            <a:off x="783771" y="1550505"/>
            <a:ext cx="5207955" cy="66695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NYCHA’S PLAN</a:t>
            </a:r>
          </a:p>
        </p:txBody>
      </p:sp>
      <p:sp>
        <p:nvSpPr>
          <p:cNvPr id="8" name="Content Placeholder 2">
            <a:extLst>
              <a:ext uri="{FF2B5EF4-FFF2-40B4-BE49-F238E27FC236}">
                <a16:creationId xmlns="" xmlns:a16="http://schemas.microsoft.com/office/drawing/2014/main" id="{2054ED91-44E0-4758-9463-C10F3C117809}"/>
              </a:ext>
            </a:extLst>
          </p:cNvPr>
          <p:cNvSpPr txBox="1">
            <a:spLocks/>
          </p:cNvSpPr>
          <p:nvPr/>
        </p:nvSpPr>
        <p:spPr>
          <a:xfrm>
            <a:off x="220363" y="2327888"/>
            <a:ext cx="4983007" cy="3716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189" indent="-457189" algn="l">
              <a:lnSpc>
                <a:spcPct val="100000"/>
              </a:lnSpc>
              <a:buFont typeface="Arial" panose="020B0604020202020204" pitchFamily="34" charset="0"/>
              <a:buChar char="•"/>
            </a:pPr>
            <a:r>
              <a:rPr lang="en-US" sz="2000" dirty="0"/>
              <a:t>Applied for 5,200 units as of June 2016</a:t>
            </a:r>
          </a:p>
          <a:p>
            <a:pPr marL="457189" indent="-457189" algn="l">
              <a:lnSpc>
                <a:spcPct val="100000"/>
              </a:lnSpc>
              <a:buFont typeface="Arial" panose="020B0604020202020204" pitchFamily="34" charset="0"/>
              <a:buChar char="•"/>
            </a:pPr>
            <a:r>
              <a:rPr lang="en-US" sz="2000" dirty="0"/>
              <a:t>1,400 converted in Ocean Bay, Queens</a:t>
            </a:r>
          </a:p>
          <a:p>
            <a:pPr marL="457189" indent="-457189" algn="l">
              <a:lnSpc>
                <a:spcPct val="100000"/>
              </a:lnSpc>
              <a:buFont typeface="Arial" panose="020B0604020202020204" pitchFamily="34" charset="0"/>
              <a:buChar char="•"/>
            </a:pPr>
            <a:r>
              <a:rPr lang="en-US" sz="2000" dirty="0"/>
              <a:t>1,700 approved in January 2017 split between Brooklyn and the Bronx</a:t>
            </a:r>
          </a:p>
          <a:p>
            <a:pPr marL="457189" indent="-457189" algn="l">
              <a:lnSpc>
                <a:spcPct val="100000"/>
              </a:lnSpc>
              <a:buFont typeface="Arial" panose="020B0604020202020204" pitchFamily="34" charset="0"/>
              <a:buChar char="•"/>
            </a:pPr>
            <a:r>
              <a:rPr lang="en-US" sz="2000" dirty="0"/>
              <a:t>Goal is to convert 15,000 units – which represent 8% of portfolio and 18% of capital needs </a:t>
            </a:r>
          </a:p>
        </p:txBody>
      </p:sp>
      <p:sp>
        <p:nvSpPr>
          <p:cNvPr id="10" name="Rectangle 9"/>
          <p:cNvSpPr/>
          <p:nvPr/>
        </p:nvSpPr>
        <p:spPr>
          <a:xfrm>
            <a:off x="0" y="1"/>
            <a:ext cx="6196263"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RAD AT A GLANCE</a:t>
            </a:r>
          </a:p>
        </p:txBody>
      </p:sp>
    </p:spTree>
    <p:extLst>
      <p:ext uri="{BB962C8B-B14F-4D97-AF65-F5344CB8AC3E}">
        <p14:creationId xmlns:p14="http://schemas.microsoft.com/office/powerpoint/2010/main" val="1443603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p:nvSpPr>
        <p:spPr>
          <a:xfrm>
            <a:off x="326571" y="1748166"/>
            <a:ext cx="11027229" cy="6669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mn-lt"/>
                <a:ea typeface="Kozuka Gothic Pr6N H" panose="020B0800000000000000" pitchFamily="34" charset="-128"/>
              </a:rPr>
              <a:t>CONVERSION TIMELINE</a:t>
            </a:r>
          </a:p>
        </p:txBody>
      </p:sp>
      <p:sp>
        <p:nvSpPr>
          <p:cNvPr id="8" name="Rectangle 7"/>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CONVERSION BASICS</a:t>
            </a:r>
          </a:p>
        </p:txBody>
      </p:sp>
    </p:spTree>
    <p:extLst>
      <p:ext uri="{BB962C8B-B14F-4D97-AF65-F5344CB8AC3E}">
        <p14:creationId xmlns:p14="http://schemas.microsoft.com/office/powerpoint/2010/main" val="3890652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E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38199" y="2014013"/>
            <a:ext cx="10687889" cy="1064907"/>
          </a:xfrm>
          <a:prstGeom prst="rect">
            <a:avLst/>
          </a:prstGeom>
        </p:spPr>
        <p:txBody>
          <a:bodyPr wrap="square">
            <a:spAutoFit/>
          </a:bodyPr>
          <a:lstStyle/>
          <a:p>
            <a:pPr>
              <a:lnSpc>
                <a:spcPts val="8000"/>
              </a:lnSpc>
            </a:pPr>
            <a:r>
              <a:rPr lang="en-US" sz="6000" b="1" dirty="0">
                <a:solidFill>
                  <a:schemeClr val="bg1"/>
                </a:solidFill>
                <a:ea typeface="Kozuka Gothic Pr6N H" panose="020B0800000000000000" pitchFamily="34" charset="-128"/>
              </a:rPr>
              <a:t>RAD 101: What Can You Expect? </a:t>
            </a:r>
          </a:p>
        </p:txBody>
      </p:sp>
      <p:sp>
        <p:nvSpPr>
          <p:cNvPr id="8" name="Title 1"/>
          <p:cNvSpPr txBox="1">
            <a:spLocks/>
          </p:cNvSpPr>
          <p:nvPr/>
        </p:nvSpPr>
        <p:spPr>
          <a:xfrm>
            <a:off x="838199" y="326573"/>
            <a:ext cx="6618514" cy="9035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ea typeface="Kozuka Gothic Pr6N H" panose="020B0800000000000000" pitchFamily="34" charset="-128"/>
              </a:rPr>
              <a:t>RAD Curriculum Guide: Your roadmap for understanding RAD: Rental Assistance Demonstration</a:t>
            </a:r>
          </a:p>
        </p:txBody>
      </p:sp>
      <p:sp>
        <p:nvSpPr>
          <p:cNvPr id="10" name="Rectangle 9"/>
          <p:cNvSpPr/>
          <p:nvPr/>
        </p:nvSpPr>
        <p:spPr>
          <a:xfrm>
            <a:off x="838198" y="3132268"/>
            <a:ext cx="8686801" cy="523220"/>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ea typeface="Kozuka Gothic Pr6N H" panose="020B0800000000000000" pitchFamily="34" charset="-128"/>
              </a:rPr>
              <a:t>Benefits and Risks for Residents</a:t>
            </a:r>
          </a:p>
        </p:txBody>
      </p:sp>
    </p:spTree>
    <p:extLst>
      <p:ext uri="{BB962C8B-B14F-4D97-AF65-F5344CB8AC3E}">
        <p14:creationId xmlns:p14="http://schemas.microsoft.com/office/powerpoint/2010/main" val="3440064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439504"/>
            <a:ext cx="9956800" cy="26150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b="1" dirty="0">
                <a:solidFill>
                  <a:srgbClr val="0E7DC8"/>
                </a:solidFill>
                <a:latin typeface="+mn-lt"/>
                <a:ea typeface="Kozuka Gothic Pr6N H" panose="020B0800000000000000" pitchFamily="34" charset="-128"/>
              </a:rPr>
              <a:t>BENEFITS</a:t>
            </a:r>
            <a:r>
              <a:rPr lang="en-US" sz="8800" b="1" dirty="0">
                <a:latin typeface="+mn-lt"/>
                <a:ea typeface="Kozuka Gothic Pr6N H" panose="020B0800000000000000" pitchFamily="34" charset="-128"/>
              </a:rPr>
              <a:t> AND </a:t>
            </a:r>
            <a:r>
              <a:rPr lang="en-US" sz="8800" b="1" dirty="0">
                <a:solidFill>
                  <a:srgbClr val="C00000"/>
                </a:solidFill>
                <a:latin typeface="+mn-lt"/>
                <a:ea typeface="Kozuka Gothic Pr6N H" panose="020B0800000000000000" pitchFamily="34" charset="-128"/>
              </a:rPr>
              <a:t>RISKS </a:t>
            </a:r>
            <a:r>
              <a:rPr lang="en-US" sz="8800" b="1" dirty="0">
                <a:latin typeface="+mn-lt"/>
                <a:ea typeface="Kozuka Gothic Pr6N H" panose="020B0800000000000000" pitchFamily="34" charset="-128"/>
              </a:rPr>
              <a:t>FOR RESIDENTS</a:t>
            </a:r>
          </a:p>
        </p:txBody>
      </p:sp>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192452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LIVING CONDITIONS</a:t>
            </a: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2800" dirty="0">
                <a:solidFill>
                  <a:srgbClr val="0E7DC8"/>
                </a:solidFill>
                <a:latin typeface="+mn-lt"/>
              </a:rPr>
              <a:t>The renovation will cover major capital improvements projected over the next 20 years at your development.</a:t>
            </a:r>
            <a:endParaRPr lang="en-US" sz="28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algn="l"/>
            <a:r>
              <a:rPr lang="en-US" sz="2800" dirty="0">
                <a:solidFill>
                  <a:srgbClr val="C00000"/>
                </a:solidFill>
                <a:latin typeface="+mn-lt"/>
              </a:rPr>
              <a:t>The risk that the developer may not complete renovations to quality standards may be minimized by the investors’ incentive to protect their investment.</a:t>
            </a:r>
            <a:endParaRPr lang="en-US" sz="2800" dirty="0">
              <a:solidFill>
                <a:srgbClr val="C00000"/>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421660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492771" y="1324197"/>
            <a:ext cx="4023336" cy="5088179"/>
          </a:xfrm>
          <a:prstGeom prst="rect">
            <a:avLst/>
          </a:prstGeom>
        </p:spPr>
      </p:pic>
      <p:pic>
        <p:nvPicPr>
          <p:cNvPr id="15" name="Picture 1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32202" y="1307554"/>
            <a:ext cx="4197519" cy="5104821"/>
          </a:xfrm>
          <a:prstGeom prst="rect">
            <a:avLst/>
          </a:prstGeom>
        </p:spPr>
      </p:pic>
      <p:pic>
        <p:nvPicPr>
          <p:cNvPr id="16" name="Picture 1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603276" y="1307554"/>
            <a:ext cx="3439772" cy="5104821"/>
          </a:xfrm>
          <a:prstGeom prst="rect">
            <a:avLst/>
          </a:prstGeom>
        </p:spPr>
      </p:pic>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3" name="TextBox 2">
            <a:extLst>
              <a:ext uri="{FF2B5EF4-FFF2-40B4-BE49-F238E27FC236}">
                <a16:creationId xmlns="" xmlns:a16="http://schemas.microsoft.com/office/drawing/2014/main" id="{A2F72A2B-4D38-4F17-9D20-0BBB5D2195C7}"/>
              </a:ext>
            </a:extLst>
          </p:cNvPr>
          <p:cNvSpPr txBox="1"/>
          <p:nvPr/>
        </p:nvSpPr>
        <p:spPr>
          <a:xfrm>
            <a:off x="1579266" y="2160126"/>
            <a:ext cx="9033468" cy="3416320"/>
          </a:xfrm>
          <a:prstGeom prst="rect">
            <a:avLst/>
          </a:prstGeom>
          <a:noFill/>
        </p:spPr>
        <p:txBody>
          <a:bodyPr wrap="square" rtlCol="0">
            <a:spAutoFit/>
          </a:bodyPr>
          <a:lstStyle/>
          <a:p>
            <a:r>
              <a:rPr lang="en-US" sz="4000" b="1" dirty="0"/>
              <a:t>Public Housing was initially created to:</a:t>
            </a:r>
            <a:r>
              <a:rPr lang="en-US" sz="3200" b="1" dirty="0"/>
              <a:t> </a:t>
            </a:r>
          </a:p>
          <a:p>
            <a:endParaRPr lang="en-US" b="1" dirty="0"/>
          </a:p>
          <a:p>
            <a:pPr marL="457200" indent="-457200">
              <a:buFont typeface="Arial" panose="020B0604020202020204" pitchFamily="34" charset="0"/>
              <a:buChar char="•"/>
            </a:pPr>
            <a:r>
              <a:rPr lang="en-US" sz="2800" b="1" dirty="0"/>
              <a:t>Address substandard living conditions and public health concerns in slums; </a:t>
            </a:r>
          </a:p>
          <a:p>
            <a:pPr marL="457200" indent="-457200">
              <a:buFont typeface="Arial" panose="020B0604020202020204" pitchFamily="34" charset="0"/>
              <a:buChar char="•"/>
            </a:pPr>
            <a:r>
              <a:rPr lang="en-US" sz="2800" b="1" dirty="0"/>
              <a:t>Assist working families for whom the private housing market was out of reach; and </a:t>
            </a:r>
          </a:p>
          <a:p>
            <a:pPr marL="457200" indent="-457200">
              <a:buFont typeface="Arial" panose="020B0604020202020204" pitchFamily="34" charset="0"/>
              <a:buChar char="•"/>
            </a:pPr>
            <a:r>
              <a:rPr lang="en-US" sz="2800" b="1" dirty="0"/>
              <a:t>Help returning war veterans secure housing </a:t>
            </a:r>
          </a:p>
          <a:p>
            <a:endParaRPr lang="en-US" dirty="0"/>
          </a:p>
        </p:txBody>
      </p:sp>
    </p:spTree>
    <p:extLst>
      <p:ext uri="{BB962C8B-B14F-4D97-AF65-F5344CB8AC3E}">
        <p14:creationId xmlns:p14="http://schemas.microsoft.com/office/powerpoint/2010/main" val="2908165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LIVING CONDITIONS</a:t>
            </a:r>
          </a:p>
        </p:txBody>
      </p:sp>
      <p:sp>
        <p:nvSpPr>
          <p:cNvPr id="5" name="Title 1"/>
          <p:cNvSpPr txBox="1">
            <a:spLocks/>
          </p:cNvSpPr>
          <p:nvPr/>
        </p:nvSpPr>
        <p:spPr>
          <a:xfrm>
            <a:off x="838201" y="2761973"/>
            <a:ext cx="5293658"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2800" dirty="0">
                <a:solidFill>
                  <a:srgbClr val="0E7DC8"/>
                </a:solidFill>
                <a:latin typeface="+mn-lt"/>
              </a:rPr>
              <a:t>NYCHA must inspect your apartment every two years to make sure it continues to meet federal housing quality standards. The owner will be required to address any deficiencies promptly to maintain Section 8 funding.</a:t>
            </a:r>
            <a:endParaRPr lang="en-US" sz="28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algn="l"/>
            <a:r>
              <a:rPr lang="en-US" sz="2800" dirty="0">
                <a:solidFill>
                  <a:srgbClr val="C00000"/>
                </a:solidFill>
                <a:latin typeface="+mn-lt"/>
              </a:rPr>
              <a:t>You will have to provide access to your apartment for the inspector and for any needed renovations.</a:t>
            </a:r>
            <a:endParaRPr lang="en-US" sz="2800" dirty="0">
              <a:solidFill>
                <a:srgbClr val="C00000"/>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1537387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RENTS AND LEASES</a:t>
            </a: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2400" dirty="0">
                <a:solidFill>
                  <a:srgbClr val="0E7DC8"/>
                </a:solidFill>
                <a:latin typeface="+mn-lt"/>
              </a:rPr>
              <a:t>Residents on the NYCHA lease at conversion will have the “right to stay” without rescreening. Those temporarily relocated during renovations will be guaranteed the “right to return” to their same development. </a:t>
            </a:r>
            <a:endParaRPr lang="en-US" sz="2400" dirty="0">
              <a:solidFill>
                <a:srgbClr val="0E7DC8"/>
              </a:solidFill>
              <a:latin typeface="+mn-lt"/>
              <a:ea typeface="Kozuka Gothic Pr6N H" panose="020B0800000000000000" pitchFamily="34" charset="-128"/>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marL="342900" indent="-342900" algn="l">
              <a:buFont typeface="Arial" panose="020B0604020202020204" pitchFamily="34" charset="0"/>
              <a:buChar char="•"/>
            </a:pPr>
            <a:r>
              <a:rPr lang="en-US" sz="2400" dirty="0">
                <a:solidFill>
                  <a:srgbClr val="C00000"/>
                </a:solidFill>
                <a:latin typeface="+mn-lt"/>
              </a:rPr>
              <a:t>After conversion, anyone living with you, who you have not added to the lease, may be required to leave.</a:t>
            </a:r>
          </a:p>
          <a:p>
            <a:pPr marL="342900" indent="-342900" algn="l">
              <a:buFont typeface="Arial" panose="020B0604020202020204" pitchFamily="34" charset="0"/>
              <a:buChar char="•"/>
            </a:pPr>
            <a:r>
              <a:rPr lang="en-US" sz="2400" dirty="0">
                <a:solidFill>
                  <a:srgbClr val="C00000"/>
                </a:solidFill>
                <a:latin typeface="+mn-lt"/>
              </a:rPr>
              <a:t>If you are living in an under-occupied apartment, you may be moved to a different unit in the same development after renovation. </a:t>
            </a:r>
          </a:p>
        </p:txBody>
      </p:sp>
      <p:sp>
        <p:nvSpPr>
          <p:cNvPr id="7"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1764933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RENTS AND LEASES</a:t>
            </a: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3200" dirty="0">
                <a:solidFill>
                  <a:srgbClr val="0E7DC8"/>
                </a:solidFill>
                <a:latin typeface="+mn-lt"/>
              </a:rPr>
              <a:t>Your rent will be affordable and set at 30 percent of household income.</a:t>
            </a:r>
            <a:endParaRPr lang="en-US" sz="32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algn="l"/>
            <a:r>
              <a:rPr lang="en-US" sz="3200" dirty="0">
                <a:solidFill>
                  <a:srgbClr val="C00000"/>
                </a:solidFill>
                <a:latin typeface="+mn-lt"/>
              </a:rPr>
              <a:t>Households now paying less than 30 percent will experience a rent increase, to be phased in over a 5-year period. </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1450514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RENTS AND LEASES</a:t>
            </a: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2800" dirty="0">
                <a:solidFill>
                  <a:srgbClr val="0E7DC8"/>
                </a:solidFill>
                <a:latin typeface="+mn-lt"/>
              </a:rPr>
              <a:t>Your development will remain affordable low-income housing. Every 20 years HUD and the owner are required to renew arrangements. </a:t>
            </a:r>
            <a:endParaRPr lang="en-US" sz="28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algn="l"/>
            <a:r>
              <a:rPr lang="en-US" sz="2800" dirty="0">
                <a:solidFill>
                  <a:srgbClr val="C00000"/>
                </a:solidFill>
                <a:latin typeface="+mn-lt"/>
              </a:rPr>
              <a:t>RAD and the public housing program—like any other federal program—are subject to legislative and funding changes in Washington. </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3685101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PROGRAM ARRANGEMENTS</a:t>
            </a: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3200" dirty="0">
                <a:solidFill>
                  <a:srgbClr val="0E7DC8"/>
                </a:solidFill>
                <a:latin typeface="+mn-lt"/>
              </a:rPr>
              <a:t>Your resident organization will continue to be funded each year at up to $25 per occupied unit.</a:t>
            </a:r>
            <a:endParaRPr lang="en-US" sz="32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algn="l"/>
            <a:r>
              <a:rPr lang="en-US" sz="3200" dirty="0">
                <a:solidFill>
                  <a:srgbClr val="C00000"/>
                </a:solidFill>
                <a:latin typeface="+mn-lt"/>
              </a:rPr>
              <a:t>Arrangements will have to be worked out with the new manager for receiving and using the funds. </a:t>
            </a: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3454962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ea typeface="Kozuka Gothic Pr6N H" panose="020B0800000000000000" pitchFamily="34" charset="-128"/>
              </a:rPr>
              <a:t>PROGRAM ARRANGEMENTS</a:t>
            </a: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3200" dirty="0">
                <a:solidFill>
                  <a:srgbClr val="0E7DC8"/>
                </a:solidFill>
                <a:latin typeface="+mn-lt"/>
              </a:rPr>
              <a:t>As a result of this work, resident training and job opportunities will open up in construction and in permanent management. </a:t>
            </a:r>
            <a:endParaRPr lang="en-US" sz="32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marL="457200" indent="-457200" algn="l">
              <a:buFont typeface="Arial" panose="020B0604020202020204" pitchFamily="34" charset="0"/>
              <a:buChar char="•"/>
            </a:pPr>
            <a:r>
              <a:rPr lang="en-US" sz="2800" dirty="0">
                <a:solidFill>
                  <a:srgbClr val="C00000"/>
                </a:solidFill>
                <a:latin typeface="+mn-lt"/>
              </a:rPr>
              <a:t>Residents may lose access to NYCHA-run job training </a:t>
            </a:r>
            <a:r>
              <a:rPr lang="en-US" sz="2800" dirty="0" smtClean="0">
                <a:solidFill>
                  <a:srgbClr val="C00000"/>
                </a:solidFill>
                <a:latin typeface="+mn-lt"/>
              </a:rPr>
              <a:t>programs</a:t>
            </a:r>
          </a:p>
          <a:p>
            <a:pPr marL="457200" indent="-457200" algn="l">
              <a:buFont typeface="Arial" panose="020B0604020202020204" pitchFamily="34" charset="0"/>
              <a:buChar char="•"/>
            </a:pPr>
            <a:r>
              <a:rPr lang="en-US" sz="2800" dirty="0" smtClean="0">
                <a:solidFill>
                  <a:srgbClr val="C00000"/>
                </a:solidFill>
                <a:latin typeface="+mn-lt"/>
              </a:rPr>
              <a:t>If existing NYCHA employees are not hired by the new property manager they will be relocated to other sites</a:t>
            </a:r>
            <a:endParaRPr lang="en-US" sz="2800" dirty="0">
              <a:solidFill>
                <a:srgbClr val="C00000"/>
              </a:solidFill>
              <a:latin typeface="+mn-lt"/>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2330283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682321"/>
            <a:ext cx="9956800" cy="6846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latin typeface="+mn-lt"/>
                <a:ea typeface="Kozuka Gothic Pr6N H" panose="020B0800000000000000" pitchFamily="34" charset="-128"/>
              </a:rPr>
              <a:t>CHANGE IN FINANCING AND OWNERSHIP</a:t>
            </a:r>
            <a:endParaRPr lang="en-US" sz="4400" b="1" dirty="0">
              <a:latin typeface="+mn-lt"/>
              <a:ea typeface="Kozuka Gothic Pr6N H" panose="020B0800000000000000" pitchFamily="34" charset="-128"/>
            </a:endParaRPr>
          </a:p>
        </p:txBody>
      </p:sp>
      <p:sp>
        <p:nvSpPr>
          <p:cNvPr id="5" name="Title 1"/>
          <p:cNvSpPr txBox="1">
            <a:spLocks/>
          </p:cNvSpPr>
          <p:nvPr/>
        </p:nvSpPr>
        <p:spPr>
          <a:xfrm>
            <a:off x="838201" y="2761973"/>
            <a:ext cx="49149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E7DC8"/>
                </a:solidFill>
                <a:latin typeface="+mn-lt"/>
                <a:ea typeface="Kozuka Gothic Pr6N H" panose="020B0800000000000000" pitchFamily="34" charset="-128"/>
              </a:rPr>
              <a:t>BENEFITS:</a:t>
            </a:r>
          </a:p>
          <a:p>
            <a:pPr algn="l"/>
            <a:r>
              <a:rPr lang="en-US" sz="2800" dirty="0">
                <a:solidFill>
                  <a:srgbClr val="0E7DC8"/>
                </a:solidFill>
                <a:latin typeface="+mn-lt"/>
              </a:rPr>
              <a:t>The private financing that RAD unlocks will allow for quick repairs and </a:t>
            </a:r>
            <a:r>
              <a:rPr lang="en-US" sz="2800" dirty="0" smtClean="0">
                <a:solidFill>
                  <a:srgbClr val="0E7DC8"/>
                </a:solidFill>
                <a:latin typeface="+mn-lt"/>
              </a:rPr>
              <a:t>renovation, and work </a:t>
            </a:r>
            <a:r>
              <a:rPr lang="en-US" sz="2800" dirty="0">
                <a:solidFill>
                  <a:srgbClr val="0E7DC8"/>
                </a:solidFill>
                <a:latin typeface="+mn-lt"/>
              </a:rPr>
              <a:t>should be completed with 2 years. With private ownership, the new property management may be better quality.</a:t>
            </a:r>
            <a:endParaRPr lang="en-US" sz="2800" dirty="0">
              <a:solidFill>
                <a:srgbClr val="0E7DC8"/>
              </a:solidFill>
              <a:latin typeface="+mn-lt"/>
              <a:ea typeface="Kozuka Gothic Pr6N H" panose="020B0800000000000000" pitchFamily="34" charset="-128"/>
            </a:endParaRPr>
          </a:p>
        </p:txBody>
      </p:sp>
      <p:sp>
        <p:nvSpPr>
          <p:cNvPr id="7" name="Title 1"/>
          <p:cNvSpPr txBox="1">
            <a:spLocks/>
          </p:cNvSpPr>
          <p:nvPr/>
        </p:nvSpPr>
        <p:spPr>
          <a:xfrm>
            <a:off x="6350000" y="2761973"/>
            <a:ext cx="5105400" cy="40960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C00000"/>
                </a:solidFill>
                <a:latin typeface="+mn-lt"/>
                <a:ea typeface="Kozuka Gothic Pr6N H" panose="020B0800000000000000" pitchFamily="34" charset="-128"/>
              </a:rPr>
              <a:t>RISKS/UNCERTAINTIES:</a:t>
            </a:r>
          </a:p>
          <a:p>
            <a:pPr algn="l"/>
            <a:r>
              <a:rPr lang="en-US" sz="2800" dirty="0" smtClean="0">
                <a:solidFill>
                  <a:srgbClr val="C00000"/>
                </a:solidFill>
                <a:latin typeface="+mn-lt"/>
              </a:rPr>
              <a:t>Because </a:t>
            </a:r>
            <a:r>
              <a:rPr lang="en-US" sz="2800" dirty="0">
                <a:solidFill>
                  <a:srgbClr val="C00000"/>
                </a:solidFill>
                <a:latin typeface="+mn-lt"/>
              </a:rPr>
              <a:t>each development will have a different new property manager, the quality of new management is unknown.</a:t>
            </a:r>
            <a:endParaRPr lang="en-US" sz="2800" dirty="0">
              <a:solidFill>
                <a:srgbClr val="C00000"/>
              </a:solidFill>
              <a:latin typeface="+mn-lt"/>
            </a:endParaRPr>
          </a:p>
        </p:txBody>
      </p:sp>
      <p:sp>
        <p:nvSpPr>
          <p:cNvPr id="6" name="Rectangle 5"/>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Can You Expect?</a:t>
            </a:r>
          </a:p>
          <a:p>
            <a:pPr algn="l">
              <a:lnSpc>
                <a:spcPct val="100000"/>
              </a:lnSpc>
            </a:pPr>
            <a:r>
              <a:rPr lang="en-US" sz="1800" b="1" dirty="0">
                <a:solidFill>
                  <a:schemeClr val="bg1"/>
                </a:solidFill>
                <a:latin typeface="+mn-lt"/>
                <a:ea typeface="Kozuka Gothic Pr6N H" panose="020B0800000000000000" pitchFamily="34" charset="-128"/>
              </a:rPr>
              <a:t>BENEFITS AND RISKS FOR RESIDENTS</a:t>
            </a:r>
          </a:p>
        </p:txBody>
      </p:sp>
    </p:spTree>
    <p:extLst>
      <p:ext uri="{BB962C8B-B14F-4D97-AF65-F5344CB8AC3E}">
        <p14:creationId xmlns:p14="http://schemas.microsoft.com/office/powerpoint/2010/main" val="4260409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E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838199" y="1550505"/>
            <a:ext cx="10447421" cy="44311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bg1"/>
                </a:solidFill>
                <a:latin typeface="+mn-lt"/>
                <a:ea typeface="Kozuka Gothic Pr6N H" panose="020B0800000000000000" pitchFamily="34" charset="-128"/>
              </a:rPr>
              <a:t>To maximize the benefits of RAD conversion and minimize the risks, residents need to help keep each other informed throughout the conversion process.</a:t>
            </a:r>
          </a:p>
          <a:p>
            <a:pPr algn="l"/>
            <a:endParaRPr lang="en-US" sz="4800" b="1" dirty="0">
              <a:solidFill>
                <a:schemeClr val="bg1"/>
              </a:solidFill>
              <a:latin typeface="+mn-lt"/>
              <a:ea typeface="Kozuka Gothic Pr6N H" panose="020B0800000000000000" pitchFamily="34" charset="-128"/>
            </a:endParaRPr>
          </a:p>
          <a:p>
            <a:pPr algn="l"/>
            <a:r>
              <a:rPr lang="en-US" sz="6600" b="1" dirty="0">
                <a:solidFill>
                  <a:schemeClr val="bg1"/>
                </a:solidFill>
                <a:latin typeface="+mn-lt"/>
                <a:ea typeface="Kozuka Gothic Pr6N H" panose="020B0800000000000000" pitchFamily="34" charset="-128"/>
              </a:rPr>
              <a:t>NEXT UP: PREPARE FOR RAD</a:t>
            </a:r>
          </a:p>
        </p:txBody>
      </p:sp>
    </p:spTree>
    <p:extLst>
      <p:ext uri="{BB962C8B-B14F-4D97-AF65-F5344CB8AC3E}">
        <p14:creationId xmlns:p14="http://schemas.microsoft.com/office/powerpoint/2010/main" val="102970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0332"/>
            <a:ext cx="5690701" cy="451262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700" y="1590332"/>
            <a:ext cx="6468967" cy="4512626"/>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279674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1590332"/>
            <a:ext cx="5690701" cy="4512626"/>
          </a:xfrm>
          <a:prstGeom prst="rect">
            <a:avLst/>
          </a:prstGeom>
        </p:spPr>
      </p:pic>
      <p:pic>
        <p:nvPicPr>
          <p:cNvPr id="12" name="Picture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690700" y="1590332"/>
            <a:ext cx="6468967" cy="4512626"/>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9" name="TextBox 8">
            <a:extLst>
              <a:ext uri="{FF2B5EF4-FFF2-40B4-BE49-F238E27FC236}">
                <a16:creationId xmlns="" xmlns:a16="http://schemas.microsoft.com/office/drawing/2014/main" id="{30F5D496-2009-40C3-BE94-96EE7A786A7D}"/>
              </a:ext>
            </a:extLst>
          </p:cNvPr>
          <p:cNvSpPr txBox="1"/>
          <p:nvPr/>
        </p:nvSpPr>
        <p:spPr>
          <a:xfrm>
            <a:off x="1804525" y="2809749"/>
            <a:ext cx="8766493" cy="2246769"/>
          </a:xfrm>
          <a:prstGeom prst="rect">
            <a:avLst/>
          </a:prstGeom>
          <a:noFill/>
        </p:spPr>
        <p:txBody>
          <a:bodyPr wrap="square" rtlCol="0" anchor="ctr">
            <a:spAutoFit/>
          </a:bodyPr>
          <a:lstStyle/>
          <a:p>
            <a:r>
              <a:rPr lang="en-US" sz="2800" b="1" dirty="0"/>
              <a:t>U.S. Housing Acts (in 1934, 1937 and 1947) sought to: </a:t>
            </a:r>
          </a:p>
          <a:p>
            <a:pPr marL="457200" indent="-457200">
              <a:buFont typeface="Arial" panose="020B0604020202020204" pitchFamily="34" charset="0"/>
              <a:buChar char="•"/>
            </a:pPr>
            <a:r>
              <a:rPr lang="en-US" sz="2800" b="1" dirty="0"/>
              <a:t>Revive the housing industry following the Great Depression;</a:t>
            </a:r>
          </a:p>
          <a:p>
            <a:pPr marL="457200" indent="-457200">
              <a:buFont typeface="Arial" panose="020B0604020202020204" pitchFamily="34" charset="0"/>
              <a:buChar char="•"/>
            </a:pPr>
            <a:r>
              <a:rPr lang="en-US" sz="2800" b="1" dirty="0"/>
              <a:t>Set national goals for housing quality; and </a:t>
            </a:r>
          </a:p>
          <a:p>
            <a:pPr marL="457200" indent="-457200">
              <a:buFont typeface="Arial" panose="020B0604020202020204" pitchFamily="34" charset="0"/>
              <a:buChar char="•"/>
            </a:pPr>
            <a:r>
              <a:rPr lang="en-US" sz="2800" b="1" dirty="0"/>
              <a:t>Establish subsidies for local public housing </a:t>
            </a:r>
            <a:r>
              <a:rPr lang="en-US" sz="2800" b="1" dirty="0" smtClean="0"/>
              <a:t>authorities</a:t>
            </a:r>
            <a:endParaRPr lang="en-US" sz="2800" b="1" dirty="0"/>
          </a:p>
        </p:txBody>
      </p:sp>
    </p:spTree>
    <p:extLst>
      <p:ext uri="{BB962C8B-B14F-4D97-AF65-F5344CB8AC3E}">
        <p14:creationId xmlns:p14="http://schemas.microsoft.com/office/powerpoint/2010/main" val="90113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057"/>
            <a:ext cx="7521879" cy="591094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281" t="3525"/>
          <a:stretch/>
        </p:blipFill>
        <p:spPr>
          <a:xfrm>
            <a:off x="6689335" y="947056"/>
            <a:ext cx="5502665" cy="5910944"/>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Tree>
    <p:extLst>
      <p:ext uri="{BB962C8B-B14F-4D97-AF65-F5344CB8AC3E}">
        <p14:creationId xmlns:p14="http://schemas.microsoft.com/office/powerpoint/2010/main" val="414932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947057"/>
            <a:ext cx="7521879" cy="5910943"/>
          </a:xfrm>
          <a:prstGeom prst="rect">
            <a:avLst/>
          </a:prstGeom>
        </p:spPr>
      </p:pic>
      <p:pic>
        <p:nvPicPr>
          <p:cNvPr id="4" name="Picture 3"/>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4281" t="3525"/>
          <a:stretch/>
        </p:blipFill>
        <p:spPr>
          <a:xfrm>
            <a:off x="6689335" y="947056"/>
            <a:ext cx="5502665" cy="5910944"/>
          </a:xfrm>
          <a:prstGeom prst="rect">
            <a:avLst/>
          </a:prstGeom>
        </p:spPr>
      </p:pic>
      <p:sp>
        <p:nvSpPr>
          <p:cNvPr id="5" name="Rectangle 4"/>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0" y="1"/>
            <a:ext cx="12192000" cy="9470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txBox="1">
            <a:spLocks/>
          </p:cNvSpPr>
          <p:nvPr/>
        </p:nvSpPr>
        <p:spPr>
          <a:xfrm>
            <a:off x="220363" y="1"/>
            <a:ext cx="10515600" cy="9470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solidFill>
                  <a:schemeClr val="bg1"/>
                </a:solidFill>
                <a:latin typeface="+mn-lt"/>
                <a:ea typeface="Kozuka Gothic Pr6N H" panose="020B0800000000000000" pitchFamily="34" charset="-128"/>
              </a:rPr>
              <a:t>RAD 101: What is RAD and Why is it Happening?</a:t>
            </a:r>
          </a:p>
          <a:p>
            <a:pPr algn="l">
              <a:lnSpc>
                <a:spcPct val="100000"/>
              </a:lnSpc>
            </a:pPr>
            <a:r>
              <a:rPr lang="en-US" sz="1800" b="1" dirty="0">
                <a:solidFill>
                  <a:schemeClr val="bg1"/>
                </a:solidFill>
                <a:latin typeface="+mn-lt"/>
                <a:ea typeface="Kozuka Gothic Pr6N H" panose="020B0800000000000000" pitchFamily="34" charset="-128"/>
              </a:rPr>
              <a:t>ORIGINS OF PUBLIC HOUSING</a:t>
            </a:r>
          </a:p>
        </p:txBody>
      </p:sp>
      <p:sp>
        <p:nvSpPr>
          <p:cNvPr id="10" name="TextBox 9">
            <a:extLst>
              <a:ext uri="{FF2B5EF4-FFF2-40B4-BE49-F238E27FC236}">
                <a16:creationId xmlns="" xmlns:a16="http://schemas.microsoft.com/office/drawing/2014/main" id="{2616D928-3C2C-4D8B-B3F6-BFB0B93F5E73}"/>
              </a:ext>
            </a:extLst>
          </p:cNvPr>
          <p:cNvSpPr txBox="1"/>
          <p:nvPr/>
        </p:nvSpPr>
        <p:spPr>
          <a:xfrm>
            <a:off x="1804525" y="2756587"/>
            <a:ext cx="8582951" cy="1815882"/>
          </a:xfrm>
          <a:prstGeom prst="rect">
            <a:avLst/>
          </a:prstGeom>
          <a:noFill/>
        </p:spPr>
        <p:txBody>
          <a:bodyPr wrap="square" rtlCol="0" anchor="ctr">
            <a:spAutoFit/>
          </a:bodyPr>
          <a:lstStyle/>
          <a:p>
            <a:r>
              <a:rPr lang="en-US" sz="2800" b="1" dirty="0"/>
              <a:t>Large urban renewal projects that contributed to the destruction of existing neighborhoods </a:t>
            </a:r>
            <a:r>
              <a:rPr lang="en-US" sz="2800" b="1" dirty="0" smtClean="0"/>
              <a:t>(called “slum clearance”) were </a:t>
            </a:r>
            <a:r>
              <a:rPr lang="en-US" sz="2800" b="1" dirty="0"/>
              <a:t>used to make way for public housing developments and other infrastructure projects. </a:t>
            </a:r>
          </a:p>
        </p:txBody>
      </p:sp>
    </p:spTree>
    <p:extLst>
      <p:ext uri="{BB962C8B-B14F-4D97-AF65-F5344CB8AC3E}">
        <p14:creationId xmlns:p14="http://schemas.microsoft.com/office/powerpoint/2010/main" val="175633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EBD8371B51940A8428301B0272716" ma:contentTypeVersion="12" ma:contentTypeDescription="Create a new document." ma:contentTypeScope="" ma:versionID="6f38a1b1888b6b8a6838a3ecda071b21">
  <xsd:schema xmlns:xsd="http://www.w3.org/2001/XMLSchema" xmlns:xs="http://www.w3.org/2001/XMLSchema" xmlns:p="http://schemas.microsoft.com/office/2006/metadata/properties" xmlns:ns2="0aa289aa-365b-4c30-a597-99a7473afce7" xmlns:ns3="8f7d09e4-63ad-459b-8de7-3cafc4055e83" targetNamespace="http://schemas.microsoft.com/office/2006/metadata/properties" ma:root="true" ma:fieldsID="b89d7e3a7edc6c612a5625af676ccfde" ns2:_="" ns3:_="">
    <xsd:import namespace="0aa289aa-365b-4c30-a597-99a7473afce7"/>
    <xsd:import namespace="8f7d09e4-63ad-459b-8de7-3cafc4055e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289aa-365b-4c30-a597-99a7473af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7d09e4-63ad-459b-8de7-3cafc4055e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9E3DF0-218D-433A-826B-60C4D06886DC}"/>
</file>

<file path=customXml/itemProps2.xml><?xml version="1.0" encoding="utf-8"?>
<ds:datastoreItem xmlns:ds="http://schemas.openxmlformats.org/officeDocument/2006/customXml" ds:itemID="{114DE352-F271-4549-BD62-5AA5B093D306}"/>
</file>

<file path=customXml/itemProps3.xml><?xml version="1.0" encoding="utf-8"?>
<ds:datastoreItem xmlns:ds="http://schemas.openxmlformats.org/officeDocument/2006/customXml" ds:itemID="{D00EB831-CEC0-494D-BD6E-8DC31534B870}"/>
</file>

<file path=docProps/app.xml><?xml version="1.0" encoding="utf-8"?>
<Properties xmlns="http://schemas.openxmlformats.org/officeDocument/2006/extended-properties" xmlns:vt="http://schemas.openxmlformats.org/officeDocument/2006/docPropsVTypes">
  <Template>Office Theme</Template>
  <TotalTime>3048</TotalTime>
  <Words>4515</Words>
  <Application>Microsoft Office PowerPoint</Application>
  <PresentationFormat>Widescreen</PresentationFormat>
  <Paragraphs>430</Paragraphs>
  <Slides>57</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Kozuka Gothic Pr6N H</vt:lpstr>
      <vt:lpstr>Arial</vt:lpstr>
      <vt:lpstr>Calibri</vt:lpstr>
      <vt:lpstr>Calibri Light</vt:lpstr>
      <vt:lpstr>Galaxie Polaris Condensed Heavy</vt:lpstr>
      <vt:lpstr>GT America</vt:lpstr>
      <vt:lpstr>GT America Bold</vt:lpstr>
      <vt:lpstr>Knockout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HESTER STREET COLLABORATIVE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Pelavin</dc:creator>
  <cp:lastModifiedBy>Anna Pelavin</cp:lastModifiedBy>
  <cp:revision>130</cp:revision>
  <cp:lastPrinted>2017-09-22T15:27:30Z</cp:lastPrinted>
  <dcterms:created xsi:type="dcterms:W3CDTF">2017-07-26T17:24:47Z</dcterms:created>
  <dcterms:modified xsi:type="dcterms:W3CDTF">2017-11-17T22:30:40Z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0x01010061CEBD8371B51940A8428301B0272716</vt:lpwstr>
  </property>
</Properties>
</file>